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10" r:id="rId1"/>
  </p:sldMasterIdLst>
  <p:notesMasterIdLst>
    <p:notesMasterId r:id="rId23"/>
  </p:notesMasterIdLst>
  <p:sldIdLst>
    <p:sldId id="257" r:id="rId2"/>
    <p:sldId id="278" r:id="rId3"/>
    <p:sldId id="279" r:id="rId4"/>
    <p:sldId id="275" r:id="rId5"/>
    <p:sldId id="284" r:id="rId6"/>
    <p:sldId id="274" r:id="rId7"/>
    <p:sldId id="283" r:id="rId8"/>
    <p:sldId id="261" r:id="rId9"/>
    <p:sldId id="262" r:id="rId10"/>
    <p:sldId id="268" r:id="rId11"/>
    <p:sldId id="260" r:id="rId12"/>
    <p:sldId id="265" r:id="rId13"/>
    <p:sldId id="285" r:id="rId14"/>
    <p:sldId id="276" r:id="rId15"/>
    <p:sldId id="264" r:id="rId16"/>
    <p:sldId id="286" r:id="rId17"/>
    <p:sldId id="280" r:id="rId18"/>
    <p:sldId id="272" r:id="rId19"/>
    <p:sldId id="271" r:id="rId20"/>
    <p:sldId id="281" r:id="rId21"/>
    <p:sldId id="28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5AEDA-53EF-41EF-9B28-4B1EE4D23753}" v="238" dt="2023-02-07T14:04:57.747"/>
    <p1510:client id="{07499868-83CE-44BF-94E0-F5AED92044F4}" v="727" dt="2023-03-11T19:06:46.230"/>
    <p1510:client id="{194F5A5E-EAA0-4886-97C0-372DA86F2D57}" v="1" dt="2023-02-08T14:05:18.510"/>
    <p1510:client id="{1BCF056D-1F2C-43F6-B4C9-3A20E1C607E7}" v="1" dt="2023-02-10T14:00:12.056"/>
    <p1510:client id="{217F42D0-F5E9-49BA-8C3E-2D7E8494FFA0}" v="42" dt="2023-02-08T18:08:39.797"/>
    <p1510:client id="{3224D288-2AE5-4CAF-AFE1-F95ECD60809B}" v="72" dt="2023-02-06T10:51:19.400"/>
    <p1510:client id="{415FB561-EFCB-4978-BD0C-25D1167D209A}" v="67" dt="2023-03-15T12:50:17.959"/>
    <p1510:client id="{42917EE5-7989-4076-8274-9D97DC4F43F3}" v="84" dt="2023-02-08T15:38:02.184"/>
    <p1510:client id="{4F210194-067D-4A99-96DC-687497611637}" v="30" dt="2023-03-14T21:21:19.376"/>
    <p1510:client id="{542ECA76-D6A0-4954-869D-55747ABD566C}" v="153" dt="2023-02-05T18:17:41.542"/>
    <p1510:client id="{5FC0A0A6-D004-4FBF-84D8-051758D7213B}" v="76" dt="2023-02-08T14:43:45.909"/>
    <p1510:client id="{61F7DB7F-D8CF-43D4-A5F6-A41F24C35F83}" v="9" dt="2023-02-08T18:11:17.207"/>
    <p1510:client id="{69EE5316-8769-4A34-B0B7-FF55BCAE611B}" v="639" dt="2023-02-09T07:46:53.237"/>
    <p1510:client id="{6F53E470-B3AC-407D-B13D-48919EDC2017}" v="248" dt="2023-02-09T16:12:02.248"/>
    <p1510:client id="{73C1DFA0-FBFD-494D-9947-ADC5C28FE606}" v="6" dt="2023-02-08T17:53:08.929"/>
    <p1510:client id="{8A4B59BA-B2E3-4746-99B5-E8F28A1BBCAA}" v="2" dt="2023-02-08T14:52:06.672"/>
    <p1510:client id="{930E21AB-110E-4E11-AEBA-7425B1E27F60}" v="4" dt="2023-03-16T14:40:00.871"/>
    <p1510:client id="{9396D361-8EF2-4415-AAC6-3D07DFCA2316}" v="4" dt="2023-02-07T11:33:33.461"/>
    <p1510:client id="{95FFA2F3-D6B5-4C8B-8F10-47B23DE18766}" v="44" dt="2023-02-08T18:01:30.819"/>
    <p1510:client id="{97B0755F-5C25-4A88-B365-6B54879902BD}" v="12" dt="2023-02-08T17:54:29.241"/>
    <p1510:client id="{988B880C-E740-4CCE-8532-E3FB0D5C81B0}" v="250" dt="2023-02-06T21:29:02.257"/>
    <p1510:client id="{A2A5B5D6-6A94-48D6-8084-58C1EA903E53}" v="111" dt="2023-02-08T14:42:20.254"/>
    <p1510:client id="{A36C4395-F790-4A1B-AE8F-EB9CDD3C4484}" v="35" dt="2023-02-08T20:15:23.884"/>
    <p1510:client id="{A407B9E9-B692-46C5-9BCE-8AABF8754BF8}" v="10" dt="2023-02-05T18:20:23.761"/>
    <p1510:client id="{A76F43A2-4674-4157-9157-CD6AFC1BC4C4}" v="270" dt="2023-02-08T19:59:34.578"/>
    <p1510:client id="{B0954EED-BF81-47C6-9823-3EF48E163158}" v="97" dt="2023-02-02T17:05:57.637"/>
    <p1510:client id="{BEC34252-ABE3-447D-B9FD-3BDA600A8EEF}" v="791" dt="2023-03-19T10:59:22.894"/>
    <p1510:client id="{C8B9D750-8462-4FE8-A830-F4C9577F8F37}" v="254" dt="2023-02-08T18:09:23.405"/>
    <p1510:client id="{D1AD8A7A-9B11-438A-9F0E-CB07B892CE72}" v="64" dt="2023-02-06T09:52:36.892"/>
    <p1510:client id="{DAFC65C7-FF60-4ADE-AFAF-E4B70B326CA5}" v="74" dt="2023-02-06T10:37:15.199"/>
    <p1510:client id="{DD3627AB-32AB-4A8C-9BEC-CD7F6DC19385}" v="391" dt="2023-03-15T12:17:45.955"/>
    <p1510:client id="{EF8E5874-E212-4040-8994-D6CC1083D52F}" v="205" dt="2023-02-01T17:37:20.081"/>
    <p1510:client id="{F4BF0429-5D52-40B9-9107-916BBB11A4F0}" v="27" dt="2023-03-14T20:56:44.412"/>
    <p1510:client id="{FC8404FB-6D30-4A4B-A649-0CA3418CF6B2}" v="572" dt="2023-03-12T22:37:49.532"/>
    <p1510:client id="{FF9D248F-7027-4CC5-8890-A7A828912E43}" v="8" dt="2023-02-01T17:22:10.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5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79C875-1994-4C06-9D12-13C8640B087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5812814-0EB9-4C5C-AD92-0FF11015705B}">
      <dgm:prSet/>
      <dgm:spPr/>
      <dgm:t>
        <a:bodyPr/>
        <a:lstStyle/>
        <a:p>
          <a:pPr rtl="0">
            <a:lnSpc>
              <a:spcPct val="100000"/>
            </a:lnSpc>
          </a:pPr>
          <a:r>
            <a:rPr lang="en-US" dirty="0"/>
            <a:t>Here the teachers get keys to different classrooms. </a:t>
          </a:r>
        </a:p>
      </dgm:t>
    </dgm:pt>
    <dgm:pt modelId="{67C481ED-647E-4148-AAC0-FC533EB1C3D2}" type="parTrans" cxnId="{785B28E8-102A-43A9-BC4F-8430AD4D38B0}">
      <dgm:prSet/>
      <dgm:spPr/>
      <dgm:t>
        <a:bodyPr/>
        <a:lstStyle/>
        <a:p>
          <a:endParaRPr lang="en-US"/>
        </a:p>
      </dgm:t>
    </dgm:pt>
    <dgm:pt modelId="{9459B7FF-234B-4D11-9ABB-166E5B3D6FE0}" type="sibTrans" cxnId="{785B28E8-102A-43A9-BC4F-8430AD4D38B0}">
      <dgm:prSet/>
      <dgm:spPr/>
      <dgm:t>
        <a:bodyPr/>
        <a:lstStyle/>
        <a:p>
          <a:pPr>
            <a:lnSpc>
              <a:spcPct val="100000"/>
            </a:lnSpc>
          </a:pPr>
          <a:endParaRPr lang="en-US"/>
        </a:p>
      </dgm:t>
    </dgm:pt>
    <dgm:pt modelId="{7B833F99-DA68-41B8-A6C1-4C5C352B5469}">
      <dgm:prSet/>
      <dgm:spPr/>
      <dgm:t>
        <a:bodyPr/>
        <a:lstStyle/>
        <a:p>
          <a:pPr rtl="0">
            <a:lnSpc>
              <a:spcPct val="100000"/>
            </a:lnSpc>
          </a:pPr>
          <a:r>
            <a:rPr lang="en-US" dirty="0"/>
            <a:t>They  can also pick up</a:t>
          </a:r>
          <a:r>
            <a:rPr lang="en-US" dirty="0">
              <a:latin typeface="Calibri Light" panose="020F0302020204030204"/>
            </a:rPr>
            <a:t> mails or</a:t>
          </a:r>
          <a:r>
            <a:rPr lang="en-US" dirty="0"/>
            <a:t> packages sent to the school.</a:t>
          </a:r>
        </a:p>
      </dgm:t>
    </dgm:pt>
    <dgm:pt modelId="{67A08A97-A5E8-4F81-97C6-FBBDCF6D847F}" type="parTrans" cxnId="{F2A97516-6F3D-4385-8CAF-E9F1A8E626BF}">
      <dgm:prSet/>
      <dgm:spPr/>
      <dgm:t>
        <a:bodyPr/>
        <a:lstStyle/>
        <a:p>
          <a:endParaRPr lang="en-US"/>
        </a:p>
      </dgm:t>
    </dgm:pt>
    <dgm:pt modelId="{6A57D6B4-96ED-44B3-91E4-76F2B0D9C6EA}" type="sibTrans" cxnId="{F2A97516-6F3D-4385-8CAF-E9F1A8E626BF}">
      <dgm:prSet/>
      <dgm:spPr/>
      <dgm:t>
        <a:bodyPr/>
        <a:lstStyle/>
        <a:p>
          <a:endParaRPr lang="en-US"/>
        </a:p>
      </dgm:t>
    </dgm:pt>
    <dgm:pt modelId="{49FE7AE0-6406-46ED-83E8-274EE14F2A15}" type="pres">
      <dgm:prSet presAssocID="{C179C875-1994-4C06-9D12-13C8640B087F}" presName="root" presStyleCnt="0">
        <dgm:presLayoutVars>
          <dgm:dir/>
          <dgm:resizeHandles val="exact"/>
        </dgm:presLayoutVars>
      </dgm:prSet>
      <dgm:spPr/>
    </dgm:pt>
    <dgm:pt modelId="{1820D76D-78B0-4E13-A0F2-B743B37A8321}" type="pres">
      <dgm:prSet presAssocID="{25812814-0EB9-4C5C-AD92-0FF11015705B}" presName="compNode" presStyleCnt="0"/>
      <dgm:spPr/>
    </dgm:pt>
    <dgm:pt modelId="{C1E571C7-D790-41A3-9917-DC85F5D57CBC}" type="pres">
      <dgm:prSet presAssocID="{25812814-0EB9-4C5C-AD92-0FF11015705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lawisz"/>
        </a:ext>
      </dgm:extLst>
    </dgm:pt>
    <dgm:pt modelId="{55E91D51-FB39-4893-B3F6-E68F8EB4781C}" type="pres">
      <dgm:prSet presAssocID="{25812814-0EB9-4C5C-AD92-0FF11015705B}" presName="spaceRect" presStyleCnt="0"/>
      <dgm:spPr/>
    </dgm:pt>
    <dgm:pt modelId="{63F85D01-AC98-413C-B71F-03C30D3D2E35}" type="pres">
      <dgm:prSet presAssocID="{25812814-0EB9-4C5C-AD92-0FF11015705B}" presName="textRect" presStyleLbl="revTx" presStyleIdx="0" presStyleCnt="2">
        <dgm:presLayoutVars>
          <dgm:chMax val="1"/>
          <dgm:chPref val="1"/>
        </dgm:presLayoutVars>
      </dgm:prSet>
      <dgm:spPr/>
    </dgm:pt>
    <dgm:pt modelId="{DE39E47F-224B-4B44-A23D-FEF0808D1623}" type="pres">
      <dgm:prSet presAssocID="{9459B7FF-234B-4D11-9ABB-166E5B3D6FE0}" presName="sibTrans" presStyleCnt="0"/>
      <dgm:spPr/>
    </dgm:pt>
    <dgm:pt modelId="{1D90DE8A-8A24-4CE1-B77A-8E99EA7BA478}" type="pres">
      <dgm:prSet presAssocID="{7B833F99-DA68-41B8-A6C1-4C5C352B5469}" presName="compNode" presStyleCnt="0"/>
      <dgm:spPr/>
    </dgm:pt>
    <dgm:pt modelId="{F2F6AE03-027F-4ACD-9FDB-639756FD62A4}" type="pres">
      <dgm:prSet presAssocID="{7B833F99-DA68-41B8-A6C1-4C5C352B546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envelope"/>
        </a:ext>
      </dgm:extLst>
    </dgm:pt>
    <dgm:pt modelId="{48A0125D-8610-4FAE-8115-1DC309D43211}" type="pres">
      <dgm:prSet presAssocID="{7B833F99-DA68-41B8-A6C1-4C5C352B5469}" presName="spaceRect" presStyleCnt="0"/>
      <dgm:spPr/>
    </dgm:pt>
    <dgm:pt modelId="{C3F64705-2CC0-42D5-B7D3-63265D23D3FC}" type="pres">
      <dgm:prSet presAssocID="{7B833F99-DA68-41B8-A6C1-4C5C352B5469}" presName="textRect" presStyleLbl="revTx" presStyleIdx="1" presStyleCnt="2">
        <dgm:presLayoutVars>
          <dgm:chMax val="1"/>
          <dgm:chPref val="1"/>
        </dgm:presLayoutVars>
      </dgm:prSet>
      <dgm:spPr/>
    </dgm:pt>
  </dgm:ptLst>
  <dgm:cxnLst>
    <dgm:cxn modelId="{F2A97516-6F3D-4385-8CAF-E9F1A8E626BF}" srcId="{C179C875-1994-4C06-9D12-13C8640B087F}" destId="{7B833F99-DA68-41B8-A6C1-4C5C352B5469}" srcOrd="1" destOrd="0" parTransId="{67A08A97-A5E8-4F81-97C6-FBBDCF6D847F}" sibTransId="{6A57D6B4-96ED-44B3-91E4-76F2B0D9C6EA}"/>
    <dgm:cxn modelId="{03894D6B-C817-48B5-B7B7-F87A78AAE6AB}" type="presOf" srcId="{7B833F99-DA68-41B8-A6C1-4C5C352B5469}" destId="{C3F64705-2CC0-42D5-B7D3-63265D23D3FC}" srcOrd="0" destOrd="0" presId="urn:microsoft.com/office/officeart/2018/2/layout/IconLabelList"/>
    <dgm:cxn modelId="{B4634D89-BA66-4B39-B356-2EBD67C4CE7C}" type="presOf" srcId="{C179C875-1994-4C06-9D12-13C8640B087F}" destId="{49FE7AE0-6406-46ED-83E8-274EE14F2A15}" srcOrd="0" destOrd="0" presId="urn:microsoft.com/office/officeart/2018/2/layout/IconLabelList"/>
    <dgm:cxn modelId="{E1DE6A95-C1A3-448A-9225-0E3997EC8315}" type="presOf" srcId="{25812814-0EB9-4C5C-AD92-0FF11015705B}" destId="{63F85D01-AC98-413C-B71F-03C30D3D2E35}" srcOrd="0" destOrd="0" presId="urn:microsoft.com/office/officeart/2018/2/layout/IconLabelList"/>
    <dgm:cxn modelId="{785B28E8-102A-43A9-BC4F-8430AD4D38B0}" srcId="{C179C875-1994-4C06-9D12-13C8640B087F}" destId="{25812814-0EB9-4C5C-AD92-0FF11015705B}" srcOrd="0" destOrd="0" parTransId="{67C481ED-647E-4148-AAC0-FC533EB1C3D2}" sibTransId="{9459B7FF-234B-4D11-9ABB-166E5B3D6FE0}"/>
    <dgm:cxn modelId="{56CD3553-B8BE-4795-8A05-12C2F959F4EC}" type="presParOf" srcId="{49FE7AE0-6406-46ED-83E8-274EE14F2A15}" destId="{1820D76D-78B0-4E13-A0F2-B743B37A8321}" srcOrd="0" destOrd="0" presId="urn:microsoft.com/office/officeart/2018/2/layout/IconLabelList"/>
    <dgm:cxn modelId="{9566F06C-52EA-4B86-80A6-93E7215553C1}" type="presParOf" srcId="{1820D76D-78B0-4E13-A0F2-B743B37A8321}" destId="{C1E571C7-D790-41A3-9917-DC85F5D57CBC}" srcOrd="0" destOrd="0" presId="urn:microsoft.com/office/officeart/2018/2/layout/IconLabelList"/>
    <dgm:cxn modelId="{1BB82A93-7F4D-49F1-B536-3D0021551DDB}" type="presParOf" srcId="{1820D76D-78B0-4E13-A0F2-B743B37A8321}" destId="{55E91D51-FB39-4893-B3F6-E68F8EB4781C}" srcOrd="1" destOrd="0" presId="urn:microsoft.com/office/officeart/2018/2/layout/IconLabelList"/>
    <dgm:cxn modelId="{F1641BBB-E9EA-477A-AB11-C303308C684A}" type="presParOf" srcId="{1820D76D-78B0-4E13-A0F2-B743B37A8321}" destId="{63F85D01-AC98-413C-B71F-03C30D3D2E35}" srcOrd="2" destOrd="0" presId="urn:microsoft.com/office/officeart/2018/2/layout/IconLabelList"/>
    <dgm:cxn modelId="{CD959275-0BDB-4AC6-B32D-3269E93EE150}" type="presParOf" srcId="{49FE7AE0-6406-46ED-83E8-274EE14F2A15}" destId="{DE39E47F-224B-4B44-A23D-FEF0808D1623}" srcOrd="1" destOrd="0" presId="urn:microsoft.com/office/officeart/2018/2/layout/IconLabelList"/>
    <dgm:cxn modelId="{9EE05E24-8288-4784-9D87-BE56C44C331C}" type="presParOf" srcId="{49FE7AE0-6406-46ED-83E8-274EE14F2A15}" destId="{1D90DE8A-8A24-4CE1-B77A-8E99EA7BA478}" srcOrd="2" destOrd="0" presId="urn:microsoft.com/office/officeart/2018/2/layout/IconLabelList"/>
    <dgm:cxn modelId="{3DEC4DCA-8315-40FB-9CAF-83D4455D6B6E}" type="presParOf" srcId="{1D90DE8A-8A24-4CE1-B77A-8E99EA7BA478}" destId="{F2F6AE03-027F-4ACD-9FDB-639756FD62A4}" srcOrd="0" destOrd="0" presId="urn:microsoft.com/office/officeart/2018/2/layout/IconLabelList"/>
    <dgm:cxn modelId="{AE1B9CF9-EB0F-49CA-AF8F-45A3600B4EB4}" type="presParOf" srcId="{1D90DE8A-8A24-4CE1-B77A-8E99EA7BA478}" destId="{48A0125D-8610-4FAE-8115-1DC309D43211}" srcOrd="1" destOrd="0" presId="urn:microsoft.com/office/officeart/2018/2/layout/IconLabelList"/>
    <dgm:cxn modelId="{23C4F419-7401-45DB-8AA3-B091E18F8018}" type="presParOf" srcId="{1D90DE8A-8A24-4CE1-B77A-8E99EA7BA478}" destId="{C3F64705-2CC0-42D5-B7D3-63265D23D3F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571C7-D790-41A3-9917-DC85F5D57CBC}">
      <dsp:nvSpPr>
        <dsp:cNvPr id="0" name=""/>
        <dsp:cNvSpPr/>
      </dsp:nvSpPr>
      <dsp:spPr>
        <a:xfrm>
          <a:off x="1133485" y="69958"/>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85D01-AC98-413C-B71F-03C30D3D2E35}">
      <dsp:nvSpPr>
        <dsp:cNvPr id="0" name=""/>
        <dsp:cNvSpPr/>
      </dsp:nvSpPr>
      <dsp:spPr>
        <a:xfrm>
          <a:off x="183704" y="202552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rtl="0">
            <a:lnSpc>
              <a:spcPct val="100000"/>
            </a:lnSpc>
            <a:spcBef>
              <a:spcPct val="0"/>
            </a:spcBef>
            <a:spcAft>
              <a:spcPct val="35000"/>
            </a:spcAft>
            <a:buNone/>
          </a:pPr>
          <a:r>
            <a:rPr lang="en-US" sz="2200" kern="1200" dirty="0"/>
            <a:t>Here the teachers get keys to different classrooms. </a:t>
          </a:r>
        </a:p>
      </dsp:txBody>
      <dsp:txXfrm>
        <a:off x="183704" y="2025521"/>
        <a:ext cx="3453750" cy="720000"/>
      </dsp:txXfrm>
    </dsp:sp>
    <dsp:sp modelId="{F2F6AE03-027F-4ACD-9FDB-639756FD62A4}">
      <dsp:nvSpPr>
        <dsp:cNvPr id="0" name=""/>
        <dsp:cNvSpPr/>
      </dsp:nvSpPr>
      <dsp:spPr>
        <a:xfrm>
          <a:off x="1133485" y="3608958"/>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64705-2CC0-42D5-B7D3-63265D23D3FC}">
      <dsp:nvSpPr>
        <dsp:cNvPr id="0" name=""/>
        <dsp:cNvSpPr/>
      </dsp:nvSpPr>
      <dsp:spPr>
        <a:xfrm>
          <a:off x="183704" y="5564521"/>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rtl="0">
            <a:lnSpc>
              <a:spcPct val="100000"/>
            </a:lnSpc>
            <a:spcBef>
              <a:spcPct val="0"/>
            </a:spcBef>
            <a:spcAft>
              <a:spcPct val="35000"/>
            </a:spcAft>
            <a:buNone/>
          </a:pPr>
          <a:r>
            <a:rPr lang="en-US" sz="2200" kern="1200" dirty="0"/>
            <a:t>They  can also pick up</a:t>
          </a:r>
          <a:r>
            <a:rPr lang="en-US" sz="2200" kern="1200" dirty="0">
              <a:latin typeface="Calibri Light" panose="020F0302020204030204"/>
            </a:rPr>
            <a:t> mails or</a:t>
          </a:r>
          <a:r>
            <a:rPr lang="en-US" sz="2200" kern="1200" dirty="0"/>
            <a:t> packages sent to the school.</a:t>
          </a:r>
        </a:p>
      </dsp:txBody>
      <dsp:txXfrm>
        <a:off x="183704" y="5564521"/>
        <a:ext cx="34537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0C59F-B6F5-4D99-9C5F-D9AAAE658CAA}" type="datetimeFigureOut">
              <a:rPr lang="pl-PL" smtClean="0"/>
              <a:t>19.03.2023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68742-FA6A-4059-9965-F57F4C3EF97E}" type="slidenum">
              <a:rPr lang="pl-PL" smtClean="0"/>
              <a:t>‹#›</a:t>
            </a:fld>
            <a:endParaRPr lang="pl-PL"/>
          </a:p>
        </p:txBody>
      </p:sp>
    </p:spTree>
    <p:extLst>
      <p:ext uri="{BB962C8B-B14F-4D97-AF65-F5344CB8AC3E}">
        <p14:creationId xmlns:p14="http://schemas.microsoft.com/office/powerpoint/2010/main" val="1778308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4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4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5320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037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543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536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161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0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141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740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6471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32634613"/>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p:cNvPicPr>
            <a:picLocks noChangeAspect="1"/>
          </p:cNvPicPr>
          <p:nvPr/>
        </p:nvPicPr>
        <p:blipFill rotWithShape="1">
          <a:blip r:embed="rId2"/>
          <a:srcRect b="7025"/>
          <a:stretch/>
        </p:blipFill>
        <p:spPr>
          <a:xfrm>
            <a:off x="20" y="10"/>
            <a:ext cx="12191980" cy="6857990"/>
          </a:xfrm>
          <a:prstGeom prst="rect">
            <a:avLst/>
          </a:prstGeom>
        </p:spPr>
      </p:pic>
      <p:sp>
        <p:nvSpPr>
          <p:cNvPr id="77"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523875" y="5317240"/>
            <a:ext cx="11210925" cy="744836"/>
          </a:xfrm>
        </p:spPr>
        <p:txBody>
          <a:bodyPr vert="horz" lIns="91440" tIns="45720" rIns="91440" bIns="45720" rtlCol="0">
            <a:normAutofit fontScale="90000"/>
          </a:bodyPr>
          <a:lstStyle/>
          <a:p>
            <a:pPr algn="ctr"/>
            <a:r>
              <a:rPr lang="en-US" sz="4000" b="1" dirty="0">
                <a:solidFill>
                  <a:schemeClr val="tx1">
                    <a:lumMod val="85000"/>
                    <a:lumOff val="15000"/>
                  </a:schemeClr>
                </a:solidFill>
              </a:rPr>
              <a:t>WELCOME TO PRIMARY SCHOOL NO.4</a:t>
            </a:r>
            <a:br>
              <a:rPr lang="en-US" sz="2300" dirty="0"/>
            </a:br>
            <a:endParaRPr lang="en-US" sz="2300">
              <a:solidFill>
                <a:schemeClr val="tx1">
                  <a:lumMod val="85000"/>
                  <a:lumOff val="15000"/>
                </a:schemeClr>
              </a:solidFill>
            </a:endParaRPr>
          </a:p>
        </p:txBody>
      </p:sp>
      <p:cxnSp>
        <p:nvCxnSpPr>
          <p:cNvPr id="78"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90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15CFA8-7D2D-8EE8-7ED9-FE94B96A78FC}"/>
              </a:ext>
            </a:extLst>
          </p:cNvPr>
          <p:cNvSpPr>
            <a:spLocks noGrp="1"/>
          </p:cNvSpPr>
          <p:nvPr>
            <p:ph type="title"/>
          </p:nvPr>
        </p:nvSpPr>
        <p:spPr>
          <a:xfrm>
            <a:off x="586601" y="1055255"/>
            <a:ext cx="4922338" cy="1325563"/>
          </a:xfrm>
        </p:spPr>
        <p:txBody>
          <a:bodyPr vert="horz" lIns="91440" tIns="45720" rIns="91440" bIns="45720" rtlCol="0" anchor="ctr">
            <a:noAutofit/>
          </a:bodyPr>
          <a:lstStyle/>
          <a:p>
            <a:r>
              <a:rPr lang="en-US" sz="3600" dirty="0"/>
              <a:t>CANTEEN</a:t>
            </a:r>
            <a:br>
              <a:rPr lang="en-US" sz="3600" kern="1200" dirty="0"/>
            </a:br>
            <a:br>
              <a:rPr lang="en-US" sz="3600" kern="1200" dirty="0"/>
            </a:br>
            <a:r>
              <a:rPr lang="en-US" sz="3600" kern="1200" dirty="0">
                <a:latin typeface="+mj-lt"/>
                <a:ea typeface="+mj-ea"/>
                <a:cs typeface="+mj-cs"/>
              </a:rPr>
              <a:t> </a:t>
            </a:r>
          </a:p>
        </p:txBody>
      </p:sp>
      <p:sp>
        <p:nvSpPr>
          <p:cNvPr id="65" name="Content Placeholder 42">
            <a:extLst>
              <a:ext uri="{FF2B5EF4-FFF2-40B4-BE49-F238E27FC236}">
                <a16:creationId xmlns:a16="http://schemas.microsoft.com/office/drawing/2014/main" id="{F477E163-727D-C9F2-1A29-5511C166867E}"/>
              </a:ext>
            </a:extLst>
          </p:cNvPr>
          <p:cNvSpPr>
            <a:spLocks noGrp="1"/>
          </p:cNvSpPr>
          <p:nvPr>
            <p:ph sz="half" idx="1"/>
          </p:nvPr>
        </p:nvSpPr>
        <p:spPr>
          <a:xfrm>
            <a:off x="448056" y="2514600"/>
            <a:ext cx="4922338" cy="3666744"/>
          </a:xfrm>
        </p:spPr>
        <p:txBody>
          <a:bodyPr vert="horz" lIns="91440" tIns="45720" rIns="91440" bIns="45720" rtlCol="0" anchor="t">
            <a:normAutofit/>
          </a:bodyPr>
          <a:lstStyle/>
          <a:p>
            <a:pPr marL="0" indent="0">
              <a:buNone/>
            </a:pPr>
            <a:r>
              <a:rPr lang="en-US" sz="3000" dirty="0">
                <a:latin typeface="Calibri "/>
                <a:cs typeface="Calibri Light"/>
              </a:rPr>
              <a:t>This is  our school canteen, </a:t>
            </a:r>
            <a:endParaRPr lang="pl-PL" sz="3000" dirty="0">
              <a:latin typeface="Calibri "/>
              <a:cs typeface="Calibri Light"/>
            </a:endParaRPr>
          </a:p>
          <a:p>
            <a:pPr marL="0" indent="0">
              <a:buNone/>
            </a:pPr>
            <a:r>
              <a:rPr lang="en-US" sz="3000" dirty="0">
                <a:latin typeface="Calibri "/>
                <a:cs typeface="Calibri Light"/>
              </a:rPr>
              <a:t>where we eat delicious lunch.</a:t>
            </a:r>
            <a:endParaRPr lang="pl-PL" sz="3000" dirty="0">
              <a:latin typeface="Calibri "/>
              <a:cs typeface="Calibri Light"/>
            </a:endParaRPr>
          </a:p>
          <a:p>
            <a:pPr marL="0" indent="0">
              <a:buNone/>
            </a:pPr>
            <a:endParaRPr lang="pl-PL" sz="3000" dirty="0">
              <a:latin typeface="Calibri "/>
              <a:cs typeface="Calibri"/>
            </a:endParaRPr>
          </a:p>
          <a:p>
            <a:pPr marL="0" indent="0">
              <a:buNone/>
            </a:pPr>
            <a:r>
              <a:rPr lang="pl-PL" sz="3000" dirty="0">
                <a:latin typeface="Calibri "/>
                <a:cs typeface="Calibri"/>
              </a:rPr>
              <a:t>We </a:t>
            </a:r>
            <a:r>
              <a:rPr lang="pl-PL" sz="3000" dirty="0" err="1">
                <a:latin typeface="Calibri "/>
                <a:cs typeface="Calibri"/>
              </a:rPr>
              <a:t>always</a:t>
            </a:r>
            <a:r>
              <a:rPr lang="pl-PL" sz="3000" dirty="0">
                <a:latin typeface="Calibri "/>
                <a:cs typeface="Calibri"/>
              </a:rPr>
              <a:t> run to </a:t>
            </a:r>
            <a:r>
              <a:rPr lang="pl-PL" sz="3000" dirty="0" err="1">
                <a:latin typeface="Calibri "/>
                <a:cs typeface="Calibri"/>
              </a:rPr>
              <a:t>get</a:t>
            </a:r>
            <a:r>
              <a:rPr lang="pl-PL" sz="3000" dirty="0">
                <a:latin typeface="Calibri "/>
                <a:cs typeface="Calibri"/>
              </a:rPr>
              <a:t> </a:t>
            </a:r>
            <a:r>
              <a:rPr lang="pl-PL" sz="3000" dirty="0" err="1">
                <a:latin typeface="Calibri "/>
                <a:cs typeface="Calibri"/>
              </a:rPr>
              <a:t>there</a:t>
            </a:r>
            <a:r>
              <a:rPr lang="pl-PL" sz="3000" dirty="0">
                <a:latin typeface="Calibri "/>
                <a:cs typeface="Calibri"/>
              </a:rPr>
              <a:t> </a:t>
            </a:r>
            <a:r>
              <a:rPr lang="pl-PL" sz="3000" dirty="0" err="1">
                <a:latin typeface="Calibri "/>
                <a:cs typeface="Calibri"/>
              </a:rPr>
              <a:t>because</a:t>
            </a:r>
            <a:r>
              <a:rPr lang="pl-PL" sz="3000" dirty="0">
                <a:latin typeface="Calibri "/>
                <a:cs typeface="Calibri"/>
              </a:rPr>
              <a:t> </a:t>
            </a:r>
            <a:r>
              <a:rPr lang="pl-PL" sz="3000" dirty="0" err="1">
                <a:latin typeface="Calibri "/>
                <a:cs typeface="Calibri"/>
              </a:rPr>
              <a:t>studing</a:t>
            </a:r>
            <a:r>
              <a:rPr lang="pl-PL" sz="3000" dirty="0">
                <a:latin typeface="Calibri "/>
                <a:cs typeface="Calibri"/>
              </a:rPr>
              <a:t> </a:t>
            </a:r>
            <a:r>
              <a:rPr lang="pl-PL" sz="3000" dirty="0" err="1">
                <a:latin typeface="Calibri "/>
                <a:cs typeface="Calibri"/>
              </a:rPr>
              <a:t>makes</a:t>
            </a:r>
            <a:r>
              <a:rPr lang="pl-PL" sz="3000" dirty="0">
                <a:latin typeface="Calibri "/>
                <a:cs typeface="Calibri"/>
              </a:rPr>
              <a:t> </a:t>
            </a:r>
            <a:r>
              <a:rPr lang="pl-PL" sz="3000" dirty="0" err="1">
                <a:latin typeface="Calibri "/>
                <a:cs typeface="Calibri"/>
              </a:rPr>
              <a:t>us</a:t>
            </a:r>
            <a:r>
              <a:rPr lang="pl-PL" sz="3000" dirty="0">
                <a:latin typeface="Calibri "/>
                <a:cs typeface="Calibri"/>
              </a:rPr>
              <a:t>  </a:t>
            </a:r>
            <a:r>
              <a:rPr lang="pl-PL" sz="3000" dirty="0" err="1">
                <a:latin typeface="Calibri "/>
                <a:cs typeface="Calibri"/>
              </a:rPr>
              <a:t>really</a:t>
            </a:r>
            <a:r>
              <a:rPr lang="pl-PL" sz="3000" dirty="0">
                <a:latin typeface="Calibri "/>
                <a:cs typeface="Calibri"/>
              </a:rPr>
              <a:t> </a:t>
            </a:r>
            <a:r>
              <a:rPr lang="pl-PL" sz="3000" dirty="0" err="1">
                <a:latin typeface="Calibri "/>
                <a:cs typeface="Calibri"/>
              </a:rPr>
              <a:t>hungry</a:t>
            </a:r>
            <a:r>
              <a:rPr lang="pl-PL" sz="3000" dirty="0">
                <a:latin typeface="Calibri "/>
                <a:cs typeface="Calibri"/>
              </a:rPr>
              <a:t>.</a:t>
            </a:r>
          </a:p>
          <a:p>
            <a:pPr marL="0" indent="0">
              <a:buNone/>
            </a:pPr>
            <a:endParaRPr lang="en-US" sz="3000" dirty="0">
              <a:latin typeface="Calibri "/>
              <a:cs typeface="Calibri" panose="020F0502020204030204"/>
            </a:endParaRPr>
          </a:p>
          <a:p>
            <a:pPr marL="0" indent="0">
              <a:buNone/>
            </a:pPr>
            <a:endParaRPr lang="en-US" sz="3000" dirty="0">
              <a:latin typeface="Calibri "/>
              <a:cs typeface="Calibri" panose="020F0502020204030204"/>
            </a:endParaRPr>
          </a:p>
          <a:p>
            <a:pPr marL="6350"/>
            <a:endParaRPr lang="en-US" sz="2000" dirty="0">
              <a:latin typeface="Calibri "/>
              <a:cs typeface="Calibri" panose="020F0502020204030204"/>
            </a:endParaRPr>
          </a:p>
        </p:txBody>
      </p:sp>
      <p:pic>
        <p:nvPicPr>
          <p:cNvPr id="6" name="Obraz 6" descr="Obraz zawierający wewnątrz, podłoże, ściana, krzesło&#10;&#10;Opis wygenerowany automatycznie">
            <a:extLst>
              <a:ext uri="{FF2B5EF4-FFF2-40B4-BE49-F238E27FC236}">
                <a16:creationId xmlns:a16="http://schemas.microsoft.com/office/drawing/2014/main" id="{EFAB762E-5A61-FA89-BA6D-5C2BDE85A08A}"/>
              </a:ext>
            </a:extLst>
          </p:cNvPr>
          <p:cNvPicPr>
            <a:picLocks noGrp="1" noChangeAspect="1"/>
          </p:cNvPicPr>
          <p:nvPr>
            <p:ph sz="half" idx="2"/>
          </p:nvPr>
        </p:nvPicPr>
        <p:blipFill rotWithShape="1">
          <a:blip r:embed="rId2"/>
          <a:srcRect l="19242" r="4"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Obraz 7" descr="Obraz zawierający podłoże, krzesło, stół, wewnątrz&#10;&#10;Opis wygenerowany automatycznie">
            <a:extLst>
              <a:ext uri="{FF2B5EF4-FFF2-40B4-BE49-F238E27FC236}">
                <a16:creationId xmlns:a16="http://schemas.microsoft.com/office/drawing/2014/main" id="{51ED30FF-6481-854C-399E-7EDB0729BB27}"/>
              </a:ext>
            </a:extLst>
          </p:cNvPr>
          <p:cNvPicPr>
            <a:picLocks noChangeAspect="1"/>
          </p:cNvPicPr>
          <p:nvPr/>
        </p:nvPicPr>
        <p:blipFill rotWithShape="1">
          <a:blip r:embed="rId3"/>
          <a:srcRect l="646" r="8558"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Obraz 5" descr="Obraz zawierający sufit, wewnątrz, podłoże, krzesło&#10;&#10;Opis wygenerowany automatycznie">
            <a:extLst>
              <a:ext uri="{FF2B5EF4-FFF2-40B4-BE49-F238E27FC236}">
                <a16:creationId xmlns:a16="http://schemas.microsoft.com/office/drawing/2014/main" id="{A7A7992B-6E88-E832-3A3A-DD309310687F}"/>
              </a:ext>
            </a:extLst>
          </p:cNvPr>
          <p:cNvPicPr>
            <a:picLocks noChangeAspect="1"/>
          </p:cNvPicPr>
          <p:nvPr/>
        </p:nvPicPr>
        <p:blipFill rotWithShape="1">
          <a:blip r:embed="rId4"/>
          <a:srcRect t="28227" r="-1" b="35450"/>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27337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D68DA-F91A-10BC-F088-B16EB4CFD390}"/>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t> </a:t>
            </a:r>
            <a:r>
              <a:rPr lang="en-US" sz="4800" dirty="0"/>
              <a:t>LIBRARY</a:t>
            </a:r>
          </a:p>
        </p:txBody>
      </p:sp>
      <p:pic>
        <p:nvPicPr>
          <p:cNvPr id="5" name="Рисунок 5" descr="Изображение выглядит как текст, внутренний, потолок, стол&#10;&#10;Автоматически созданное описание">
            <a:extLst>
              <a:ext uri="{FF2B5EF4-FFF2-40B4-BE49-F238E27FC236}">
                <a16:creationId xmlns:a16="http://schemas.microsoft.com/office/drawing/2014/main" id="{7CE6DB8F-11D8-6A15-6249-643212EDA26B}"/>
              </a:ext>
            </a:extLst>
          </p:cNvPr>
          <p:cNvPicPr>
            <a:picLocks noGrp="1" noChangeAspect="1"/>
          </p:cNvPicPr>
          <p:nvPr>
            <p:ph idx="1"/>
          </p:nvPr>
        </p:nvPicPr>
        <p:blipFill rotWithShape="1">
          <a:blip r:embed="rId2"/>
          <a:srcRect t="30330" b="1981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 name="Текст 3">
            <a:extLst>
              <a:ext uri="{FF2B5EF4-FFF2-40B4-BE49-F238E27FC236}">
                <a16:creationId xmlns:a16="http://schemas.microsoft.com/office/drawing/2014/main" id="{68D4B616-06AD-8F0D-307A-8943785C329F}"/>
              </a:ext>
            </a:extLst>
          </p:cNvPr>
          <p:cNvSpPr>
            <a:spLocks noGrp="1"/>
          </p:cNvSpPr>
          <p:nvPr>
            <p:ph type="body" sz="half" idx="2"/>
          </p:nvPr>
        </p:nvSpPr>
        <p:spPr>
          <a:xfrm>
            <a:off x="4357961" y="5008648"/>
            <a:ext cx="7193959" cy="1182425"/>
          </a:xfrm>
        </p:spPr>
        <p:txBody>
          <a:bodyPr vert="horz" lIns="91440" tIns="45720" rIns="91440" bIns="45720" rtlCol="0" anchor="ctr">
            <a:noAutofit/>
          </a:bodyPr>
          <a:lstStyle/>
          <a:p>
            <a:r>
              <a:rPr lang="en-US" sz="2800" dirty="0">
                <a:latin typeface="Calibri "/>
                <a:cs typeface="Calibri Light"/>
              </a:rPr>
              <a:t>This is our school library.</a:t>
            </a:r>
            <a:endParaRPr lang="en-US" sz="2800">
              <a:latin typeface="Calibri "/>
              <a:cs typeface="Calibri Light"/>
            </a:endParaRPr>
          </a:p>
          <a:p>
            <a:r>
              <a:rPr lang="en-US" sz="2800" dirty="0">
                <a:latin typeface="Calibri "/>
                <a:cs typeface="Calibri Light"/>
              </a:rPr>
              <a:t> Here you can read a lot of different books or you can borrow them to read at home. </a:t>
            </a:r>
            <a:endParaRPr lang="en-US" sz="2800">
              <a:latin typeface="Calibri "/>
              <a:cs typeface="Calibri Light"/>
            </a:endParaRPr>
          </a:p>
          <a:p>
            <a:r>
              <a:rPr lang="en-US" sz="2800" dirty="0">
                <a:latin typeface="Calibri "/>
                <a:cs typeface="Calibri Light"/>
              </a:rPr>
              <a:t>You can spend your free time here.</a:t>
            </a:r>
            <a:endParaRPr lang="en-US" sz="2800">
              <a:latin typeface="Calibri "/>
              <a:cs typeface="Calibri Light"/>
            </a:endParaRPr>
          </a:p>
        </p:txBody>
      </p:sp>
    </p:spTree>
    <p:extLst>
      <p:ext uri="{BB962C8B-B14F-4D97-AF65-F5344CB8AC3E}">
        <p14:creationId xmlns:p14="http://schemas.microsoft.com/office/powerpoint/2010/main" val="18659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5" descr="Зображення, що містить підлога, у приміщенні, стіна, стеля&#10;&#10;Опис створено автоматично">
            <a:extLst>
              <a:ext uri="{FF2B5EF4-FFF2-40B4-BE49-F238E27FC236}">
                <a16:creationId xmlns:a16="http://schemas.microsoft.com/office/drawing/2014/main" id="{646F1360-647A-F90F-7DD3-7697480609DF}"/>
              </a:ext>
            </a:extLst>
          </p:cNvPr>
          <p:cNvPicPr>
            <a:picLocks noGrp="1" noChangeAspect="1"/>
          </p:cNvPicPr>
          <p:nvPr>
            <p:ph idx="1"/>
          </p:nvPr>
        </p:nvPicPr>
        <p:blipFill rotWithShape="1">
          <a:blip r:embed="rId2"/>
          <a:srcRect t="22515" r="-1" b="44683"/>
          <a:stretch/>
        </p:blipFill>
        <p:spPr>
          <a:xfrm>
            <a:off x="2522356" y="10"/>
            <a:ext cx="9669642" cy="6857990"/>
          </a:xfrm>
          <a:prstGeom prst="rect">
            <a:avLst/>
          </a:prstGeom>
        </p:spPr>
      </p:pic>
      <p:sp>
        <p:nvSpPr>
          <p:cNvPr id="2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FD7D40B-F7AB-F927-B520-B0C79F75491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ART CLASS</a:t>
            </a:r>
          </a:p>
        </p:txBody>
      </p:sp>
      <p:sp>
        <p:nvSpPr>
          <p:cNvPr id="4" name="Місце для тексту 3">
            <a:extLst>
              <a:ext uri="{FF2B5EF4-FFF2-40B4-BE49-F238E27FC236}">
                <a16:creationId xmlns:a16="http://schemas.microsoft.com/office/drawing/2014/main" id="{B769C1AC-19E9-4547-5366-EB5A64F9CC86}"/>
              </a:ext>
            </a:extLst>
          </p:cNvPr>
          <p:cNvSpPr>
            <a:spLocks noGrp="1"/>
          </p:cNvSpPr>
          <p:nvPr>
            <p:ph type="body" sz="half" idx="2"/>
          </p:nvPr>
        </p:nvSpPr>
        <p:spPr>
          <a:xfrm>
            <a:off x="214746" y="2434201"/>
            <a:ext cx="4445643" cy="3742762"/>
          </a:xfrm>
        </p:spPr>
        <p:txBody>
          <a:bodyPr vert="horz" lIns="91440" tIns="45720" rIns="91440" bIns="45720" rtlCol="0" anchor="t">
            <a:normAutofit/>
          </a:bodyPr>
          <a:lstStyle/>
          <a:p>
            <a:pPr>
              <a:spcBef>
                <a:spcPts val="1000"/>
              </a:spcBef>
            </a:pPr>
            <a:r>
              <a:rPr lang="en-US" sz="2800" dirty="0">
                <a:latin typeface="Calibri "/>
                <a:cs typeface="Calibri Light"/>
              </a:rPr>
              <a:t>This is our art class. We create sculptures, paint and draw here. </a:t>
            </a:r>
            <a:endParaRPr lang="en-US" sz="2800">
              <a:latin typeface="Calibri "/>
              <a:ea typeface="Calibri"/>
              <a:cs typeface="Calibri Light"/>
            </a:endParaRPr>
          </a:p>
          <a:p>
            <a:r>
              <a:rPr lang="en-US" sz="2800" dirty="0">
                <a:latin typeface="Calibri "/>
                <a:cs typeface="Calibri Light"/>
              </a:rPr>
              <a:t>There is an </a:t>
            </a:r>
            <a:r>
              <a:rPr lang="en-US" sz="2800" dirty="0" err="1">
                <a:latin typeface="Calibri "/>
                <a:cs typeface="Calibri Light"/>
              </a:rPr>
              <a:t>exhibiton</a:t>
            </a:r>
            <a:r>
              <a:rPr lang="en-US" sz="2800" dirty="0">
                <a:latin typeface="Calibri "/>
                <a:cs typeface="Calibri Light"/>
              </a:rPr>
              <a:t> of our works on the window sill.</a:t>
            </a:r>
            <a:endParaRPr lang="en-US" sz="2800">
              <a:latin typeface="Calibri "/>
              <a:ea typeface="Calibri"/>
              <a:cs typeface="Calibri Light"/>
            </a:endParaRPr>
          </a:p>
          <a:p>
            <a:pPr indent="-228600">
              <a:spcBef>
                <a:spcPts val="1000"/>
              </a:spcBef>
              <a:buFont typeface="Arial" panose="020B0604020202020204" pitchFamily="34" charset="0"/>
              <a:buChar char="•"/>
            </a:pPr>
            <a:endParaRPr lang="en-US" sz="2000" dirty="0">
              <a:latin typeface="Calibri "/>
              <a:cs typeface="Calibri Light"/>
            </a:endParaRPr>
          </a:p>
        </p:txBody>
      </p:sp>
    </p:spTree>
    <p:extLst>
      <p:ext uri="{BB962C8B-B14F-4D97-AF65-F5344CB8AC3E}">
        <p14:creationId xmlns:p14="http://schemas.microsoft.com/office/powerpoint/2010/main" val="284100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3B730B8-6EFD-6C47-578F-3B5B90B8E656}"/>
              </a:ext>
            </a:extLst>
          </p:cNvPr>
          <p:cNvSpPr>
            <a:spLocks noGrp="1"/>
          </p:cNvSpPr>
          <p:nvPr>
            <p:ph type="title"/>
          </p:nvPr>
        </p:nvSpPr>
        <p:spPr>
          <a:xfrm>
            <a:off x="586372" y="-239221"/>
            <a:ext cx="5221224" cy="2066544"/>
          </a:xfrm>
        </p:spPr>
        <p:txBody>
          <a:bodyPr vert="horz" lIns="91440" tIns="45720" rIns="91440" bIns="45720" rtlCol="0" anchor="b">
            <a:normAutofit/>
          </a:bodyPr>
          <a:lstStyle/>
          <a:p>
            <a:r>
              <a:rPr lang="en-US" sz="5400" kern="1200">
                <a:solidFill>
                  <a:schemeClr val="tx1"/>
                </a:solidFill>
                <a:latin typeface="+mj-lt"/>
                <a:ea typeface="+mj-ea"/>
                <a:cs typeface="+mj-cs"/>
              </a:rPr>
              <a:t>IT ROOM</a:t>
            </a:r>
          </a:p>
        </p:txBody>
      </p:sp>
      <p:pic>
        <p:nvPicPr>
          <p:cNvPr id="12" name="Obraz 4" descr="Obraz zawierający osoba, klawiatura, komputer, wewnątrz&#10;&#10;Opis wygenerowany automatycznie">
            <a:extLst>
              <a:ext uri="{FF2B5EF4-FFF2-40B4-BE49-F238E27FC236}">
                <a16:creationId xmlns:a16="http://schemas.microsoft.com/office/drawing/2014/main" id="{A7B77C77-9317-2FDD-723E-1EF93D4B4AB0}"/>
              </a:ext>
            </a:extLst>
          </p:cNvPr>
          <p:cNvPicPr>
            <a:picLocks noChangeAspect="1"/>
          </p:cNvPicPr>
          <p:nvPr/>
        </p:nvPicPr>
        <p:blipFill rotWithShape="1">
          <a:blip r:embed="rId2"/>
          <a:srcRect l="17896" r="15742" b="-4"/>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10" name="Obraz 12" descr="Obraz zawierający tekst, wewnątrz, ściana, podłoże&#10;&#10;Opis wygenerowany automatycznie">
            <a:extLst>
              <a:ext uri="{FF2B5EF4-FFF2-40B4-BE49-F238E27FC236}">
                <a16:creationId xmlns:a16="http://schemas.microsoft.com/office/drawing/2014/main" id="{03A7AAC6-1DB6-CDD1-8DEA-D16D5DA30386}"/>
              </a:ext>
            </a:extLst>
          </p:cNvPr>
          <p:cNvPicPr>
            <a:picLocks noChangeAspect="1"/>
          </p:cNvPicPr>
          <p:nvPr/>
        </p:nvPicPr>
        <p:blipFill rotWithShape="1">
          <a:blip r:embed="rId3"/>
          <a:srcRect r="15110" b="6"/>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30"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D5A9F7F3-5819-99ED-69A3-4BB690C3D131}"/>
              </a:ext>
            </a:extLst>
          </p:cNvPr>
          <p:cNvSpPr>
            <a:spLocks noGrp="1"/>
          </p:cNvSpPr>
          <p:nvPr>
            <p:ph type="body" sz="half" idx="2"/>
          </p:nvPr>
        </p:nvSpPr>
        <p:spPr>
          <a:xfrm>
            <a:off x="93103" y="2843784"/>
            <a:ext cx="6283406" cy="3328416"/>
          </a:xfrm>
        </p:spPr>
        <p:txBody>
          <a:bodyPr vert="horz" lIns="91440" tIns="45720" rIns="91440" bIns="45720" rtlCol="0" anchor="t">
            <a:noAutofit/>
          </a:bodyPr>
          <a:lstStyle/>
          <a:p>
            <a:pPr>
              <a:spcBef>
                <a:spcPts val="0"/>
              </a:spcBef>
            </a:pPr>
            <a:r>
              <a:rPr lang="en-US" sz="2400" dirty="0">
                <a:latin typeface="Calibri"/>
                <a:cs typeface="Calibri Light"/>
              </a:rPr>
              <a:t>In the IT </a:t>
            </a:r>
            <a:r>
              <a:rPr lang="en-US" sz="2400" dirty="0" err="1">
                <a:latin typeface="Calibri"/>
                <a:cs typeface="Calibri Light"/>
              </a:rPr>
              <a:t>room,we</a:t>
            </a:r>
            <a:r>
              <a:rPr lang="en-US" sz="2400" dirty="0">
                <a:latin typeface="Calibri"/>
                <a:cs typeface="Calibri Light"/>
              </a:rPr>
              <a:t> learn how to operate </a:t>
            </a:r>
            <a:endParaRPr lang="pl-PL">
              <a:latin typeface="Calibri"/>
              <a:cs typeface="Calibri Light"/>
            </a:endParaRPr>
          </a:p>
          <a:p>
            <a:pPr>
              <a:spcBef>
                <a:spcPts val="0"/>
              </a:spcBef>
            </a:pPr>
            <a:r>
              <a:rPr lang="en-US" sz="2400" dirty="0">
                <a:latin typeface="Calibri"/>
                <a:cs typeface="Calibri Light"/>
              </a:rPr>
              <a:t>various computer programs and how to program.</a:t>
            </a:r>
            <a:endParaRPr lang="pl-PL">
              <a:latin typeface="Calibri"/>
              <a:cs typeface="Calibri Light"/>
            </a:endParaRPr>
          </a:p>
          <a:p>
            <a:r>
              <a:rPr lang="en-US" sz="2400" dirty="0">
                <a:latin typeface="Calibri"/>
                <a:cs typeface="Calibri Light"/>
              </a:rPr>
              <a:t>We use different programs such as: Scratch, Word, PowerPoint or Excel.</a:t>
            </a:r>
            <a:endParaRPr lang="pl-PL">
              <a:latin typeface="Calibri"/>
              <a:cs typeface="Calibri Light"/>
            </a:endParaRPr>
          </a:p>
          <a:p>
            <a:r>
              <a:rPr lang="en-US" sz="2400" dirty="0">
                <a:latin typeface="Calibri"/>
                <a:cs typeface="Calibri Light"/>
              </a:rPr>
              <a:t> As you can see, our computer room is very well  equipped. Most of us have our own workplace.</a:t>
            </a:r>
            <a:endParaRPr lang="pl-PL">
              <a:latin typeface="Calibri"/>
              <a:cs typeface="Calibri Light"/>
            </a:endParaRPr>
          </a:p>
          <a:p>
            <a:r>
              <a:rPr lang="en-US" sz="2400" dirty="0">
                <a:latin typeface="Calibri"/>
                <a:cs typeface="Calibri Light"/>
              </a:rPr>
              <a:t> We even have a 3D printer and Lego blocks, from which we build robots and then we write  a program that controls them.</a:t>
            </a:r>
            <a:endParaRPr lang="pl-PL">
              <a:latin typeface="Calibri"/>
              <a:cs typeface="Calibri Light"/>
            </a:endParaRPr>
          </a:p>
        </p:txBody>
      </p:sp>
      <p:pic>
        <p:nvPicPr>
          <p:cNvPr id="6" name="Obraz 9" descr="Obraz zawierający wewnątrz, ściana, podłoże, pomieszczenie&#10;&#10;Opis wygenerowany automatycznie">
            <a:extLst>
              <a:ext uri="{FF2B5EF4-FFF2-40B4-BE49-F238E27FC236}">
                <a16:creationId xmlns:a16="http://schemas.microsoft.com/office/drawing/2014/main" id="{E5D44654-8405-959E-9955-940DACEABED2}"/>
              </a:ext>
            </a:extLst>
          </p:cNvPr>
          <p:cNvPicPr>
            <a:picLocks noChangeAspect="1"/>
          </p:cNvPicPr>
          <p:nvPr/>
        </p:nvPicPr>
        <p:blipFill rotWithShape="1">
          <a:blip r:embed="rId4"/>
          <a:srcRect t="30525" r="-2" b="15945"/>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253154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215B5CF5-81A0-9B51-5189-48863413B3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POLISH CLASSROOM</a:t>
            </a:r>
          </a:p>
        </p:txBody>
      </p:sp>
      <p:pic>
        <p:nvPicPr>
          <p:cNvPr id="6" name="Obraz 6" descr="Obraz zawierający podłoże, ściana, wewnątrz, sufit&#10;&#10;Opis wygenerowany automatycznie">
            <a:extLst>
              <a:ext uri="{FF2B5EF4-FFF2-40B4-BE49-F238E27FC236}">
                <a16:creationId xmlns:a16="http://schemas.microsoft.com/office/drawing/2014/main" id="{CD48450F-0FD3-13F7-E5EF-77FD59EECE31}"/>
              </a:ext>
            </a:extLst>
          </p:cNvPr>
          <p:cNvPicPr>
            <a:picLocks noGrp="1" noChangeAspect="1"/>
          </p:cNvPicPr>
          <p:nvPr>
            <p:ph type="pic" idx="1"/>
          </p:nvPr>
        </p:nvPicPr>
        <p:blipFill rotWithShape="1">
          <a:blip r:embed="rId2"/>
          <a:srcRect l="2508" r="2508"/>
          <a:stretch/>
        </p:blipFill>
        <p:spPr>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ymbol zastępczy tekstu 3">
            <a:extLst>
              <a:ext uri="{FF2B5EF4-FFF2-40B4-BE49-F238E27FC236}">
                <a16:creationId xmlns:a16="http://schemas.microsoft.com/office/drawing/2014/main" id="{59AD4F94-5D78-6173-847A-D57CAF31C8BB}"/>
              </a:ext>
            </a:extLst>
          </p:cNvPr>
          <p:cNvSpPr>
            <a:spLocks noGrp="1"/>
          </p:cNvSpPr>
          <p:nvPr>
            <p:ph type="body" sz="half" idx="2"/>
          </p:nvPr>
        </p:nvSpPr>
        <p:spPr>
          <a:xfrm>
            <a:off x="316808" y="2872899"/>
            <a:ext cx="4566861" cy="3320668"/>
          </a:xfrm>
        </p:spPr>
        <p:txBody>
          <a:bodyPr vert="horz" lIns="91440" tIns="45720" rIns="91440" bIns="45720" rtlCol="0" anchor="t">
            <a:normAutofit/>
          </a:bodyPr>
          <a:lstStyle/>
          <a:p>
            <a:r>
              <a:rPr lang="en-US" sz="2800" dirty="0"/>
              <a:t>Here we learn Polish language and grammar. We also learn about Polish poets and writers.</a:t>
            </a:r>
            <a:endParaRPr lang="en-US" sz="2800" dirty="0">
              <a:ea typeface="Calibri"/>
              <a:cs typeface="Calibri"/>
            </a:endParaRPr>
          </a:p>
          <a:p>
            <a:r>
              <a:rPr lang="en-US" sz="2800" dirty="0"/>
              <a:t>We have an interactive whiteboard and a projector for more attractive lessons.</a:t>
            </a:r>
            <a:endParaRPr lang="en-US" sz="2800" dirty="0">
              <a:ea typeface="Calibri"/>
              <a:cs typeface="Calibri"/>
            </a:endParaRPr>
          </a:p>
          <a:p>
            <a:pPr indent="-228600">
              <a:buFont typeface="Arial" panose="020B0604020202020204" pitchFamily="34" charset="0"/>
              <a:buChar char="•"/>
            </a:pPr>
            <a:endParaRPr lang="en-US" sz="2200"/>
          </a:p>
        </p:txBody>
      </p:sp>
      <p:sp>
        <p:nvSpPr>
          <p:cNvPr id="7" name="pole tekstowe 6">
            <a:extLst>
              <a:ext uri="{FF2B5EF4-FFF2-40B4-BE49-F238E27FC236}">
                <a16:creationId xmlns:a16="http://schemas.microsoft.com/office/drawing/2014/main" id="{F646F67F-A54F-370B-69B1-4575473A34A0}"/>
              </a:ext>
            </a:extLst>
          </p:cNvPr>
          <p:cNvSpPr txBox="1"/>
          <p:nvPr/>
        </p:nvSpPr>
        <p:spPr>
          <a:xfrm>
            <a:off x="8990134" y="1516673"/>
            <a:ext cx="65942" cy="197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a:p>
        </p:txBody>
      </p:sp>
    </p:spTree>
    <p:extLst>
      <p:ext uri="{BB962C8B-B14F-4D97-AF65-F5344CB8AC3E}">
        <p14:creationId xmlns:p14="http://schemas.microsoft.com/office/powerpoint/2010/main" val="35071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9F6FC9-0F64-1A46-993F-DEB6B6FF88BA}"/>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dirty="0"/>
              <a:t>BIOLOGY CLASS</a:t>
            </a:r>
            <a:r>
              <a:rPr lang="pl-PL" sz="5400" dirty="0"/>
              <a:t>ROOM</a:t>
            </a:r>
            <a:endParaRPr lang="en-US" sz="5400" dirty="0"/>
          </a:p>
        </p:txBody>
      </p:sp>
      <p:pic>
        <p:nvPicPr>
          <p:cNvPr id="26" name="Рисунок 26" descr="Зображення, що містить підлога, стіна, стіл, у приміщенні&#10;&#10;Опис створено автоматично">
            <a:extLst>
              <a:ext uri="{FF2B5EF4-FFF2-40B4-BE49-F238E27FC236}">
                <a16:creationId xmlns:a16="http://schemas.microsoft.com/office/drawing/2014/main" id="{A339F58D-F2AE-56A5-F272-A6ADE1D43EDD}"/>
              </a:ext>
            </a:extLst>
          </p:cNvPr>
          <p:cNvPicPr>
            <a:picLocks noGrp="1" noChangeAspect="1"/>
          </p:cNvPicPr>
          <p:nvPr>
            <p:ph idx="1"/>
          </p:nvPr>
        </p:nvPicPr>
        <p:blipFill rotWithShape="1">
          <a:blip r:embed="rId2"/>
          <a:srcRect t="19256" r="2" b="2477"/>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 name="Місце для тексту 3">
            <a:extLst>
              <a:ext uri="{FF2B5EF4-FFF2-40B4-BE49-F238E27FC236}">
                <a16:creationId xmlns:a16="http://schemas.microsoft.com/office/drawing/2014/main" id="{7F6CF51D-D689-9BB0-217D-AB3DA75B39E7}"/>
              </a:ext>
            </a:extLst>
          </p:cNvPr>
          <p:cNvSpPr>
            <a:spLocks noGrp="1"/>
          </p:cNvSpPr>
          <p:nvPr>
            <p:ph type="body" sz="half" idx="2"/>
          </p:nvPr>
        </p:nvSpPr>
        <p:spPr>
          <a:xfrm>
            <a:off x="4654296" y="2706624"/>
            <a:ext cx="6894576" cy="3483864"/>
          </a:xfrm>
        </p:spPr>
        <p:txBody>
          <a:bodyPr vert="horz" lIns="91440" tIns="45720" rIns="91440" bIns="45720" rtlCol="0" anchor="t">
            <a:normAutofit/>
          </a:bodyPr>
          <a:lstStyle/>
          <a:p>
            <a:r>
              <a:rPr lang="en-US" sz="2800" dirty="0"/>
              <a:t>This is our biology class. Here, we learn about various animals such as spiders, fish and extinct species. We also study human body. </a:t>
            </a:r>
            <a:endParaRPr lang="pl-PL" sz="2800" dirty="0">
              <a:ea typeface="Calibri"/>
              <a:cs typeface="Calibri"/>
            </a:endParaRPr>
          </a:p>
          <a:p>
            <a:r>
              <a:rPr lang="en-US" sz="2800" dirty="0"/>
              <a:t>There is a collection of human cells and some insects on these shelves.</a:t>
            </a:r>
            <a:endParaRPr lang="pl-PL" sz="2800" dirty="0">
              <a:cs typeface="Calibri" panose="020F0502020204030204"/>
            </a:endParaRPr>
          </a:p>
          <a:p>
            <a:pPr indent="-228600">
              <a:buFont typeface="Arial" panose="020B0604020202020204" pitchFamily="34" charset="0"/>
              <a:buChar char="•"/>
            </a:pPr>
            <a:endParaRPr lang="en-US" sz="2200">
              <a:ea typeface="Calibri"/>
              <a:cs typeface="Calibri"/>
            </a:endParaRPr>
          </a:p>
          <a:p>
            <a:pPr indent="-228600">
              <a:buFont typeface="Arial" panose="020B0604020202020204" pitchFamily="34" charset="0"/>
              <a:buChar char="•"/>
            </a:pPr>
            <a:endParaRPr lang="en-US" sz="2200"/>
          </a:p>
        </p:txBody>
      </p:sp>
    </p:spTree>
    <p:extLst>
      <p:ext uri="{BB962C8B-B14F-4D97-AF65-F5344CB8AC3E}">
        <p14:creationId xmlns:p14="http://schemas.microsoft.com/office/powerpoint/2010/main" val="373832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A171149-2040-B4A8-78BA-3998F6D31AEF}"/>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a:solidFill>
                  <a:schemeClr val="tx1"/>
                </a:solidFill>
                <a:latin typeface="+mj-lt"/>
                <a:ea typeface="+mj-ea"/>
                <a:cs typeface="+mj-cs"/>
              </a:rPr>
              <a:t>ENGLISH CLASSROOM</a:t>
            </a:r>
          </a:p>
        </p:txBody>
      </p:sp>
      <p:pic>
        <p:nvPicPr>
          <p:cNvPr id="9" name="Obraz 9" descr="Obraz zawierający podłoga, w pomieszczeniu, okno, budynek&#10;&#10;Opis wygenerowany automatycznie">
            <a:extLst>
              <a:ext uri="{FF2B5EF4-FFF2-40B4-BE49-F238E27FC236}">
                <a16:creationId xmlns:a16="http://schemas.microsoft.com/office/drawing/2014/main" id="{6B7539D3-598D-AA86-4D7D-9088862966B5}"/>
              </a:ext>
            </a:extLst>
          </p:cNvPr>
          <p:cNvPicPr>
            <a:picLocks noChangeAspect="1"/>
          </p:cNvPicPr>
          <p:nvPr/>
        </p:nvPicPr>
        <p:blipFill rotWithShape="1">
          <a:blip r:embed="rId2"/>
          <a:srcRect r="16675" b="-2"/>
          <a:stretch/>
        </p:blipFill>
        <p:spPr>
          <a:xfrm rot="5400000">
            <a:off x="-171436" y="166794"/>
            <a:ext cx="3339649" cy="3006061"/>
          </a:xfrm>
          <a:prstGeom prst="rect">
            <a:avLst/>
          </a:prstGeom>
        </p:spPr>
      </p:pic>
      <p:pic>
        <p:nvPicPr>
          <p:cNvPr id="10" name="Obraz 10" descr="Obraz zawierający tekst, podłoga, w pomieszczeniu, osoba&#10;&#10;Opis wygenerowany automatycznie">
            <a:extLst>
              <a:ext uri="{FF2B5EF4-FFF2-40B4-BE49-F238E27FC236}">
                <a16:creationId xmlns:a16="http://schemas.microsoft.com/office/drawing/2014/main" id="{3FF87672-0A57-7DBF-FE92-73C1368BB44F}"/>
              </a:ext>
            </a:extLst>
          </p:cNvPr>
          <p:cNvPicPr>
            <a:picLocks noChangeAspect="1"/>
          </p:cNvPicPr>
          <p:nvPr/>
        </p:nvPicPr>
        <p:blipFill rotWithShape="1">
          <a:blip r:embed="rId3"/>
          <a:srcRect l="475" r="15782" b="-3"/>
          <a:stretch/>
        </p:blipFill>
        <p:spPr>
          <a:xfrm rot="5400000">
            <a:off x="3023787" y="174280"/>
            <a:ext cx="3339649" cy="2991088"/>
          </a:xfrm>
          <a:prstGeom prst="rect">
            <a:avLst/>
          </a:prstGeom>
        </p:spPr>
      </p:pic>
      <p:pic>
        <p:nvPicPr>
          <p:cNvPr id="8" name="Obraz 8" descr="Obraz zawierający tekst, ściana, w pomieszczeniu, biurko&#10;&#10;Opis wygenerowany automatycznie">
            <a:extLst>
              <a:ext uri="{FF2B5EF4-FFF2-40B4-BE49-F238E27FC236}">
                <a16:creationId xmlns:a16="http://schemas.microsoft.com/office/drawing/2014/main" id="{0C0E05E1-8F90-973B-260C-B39BB60BB9AF}"/>
              </a:ext>
            </a:extLst>
          </p:cNvPr>
          <p:cNvPicPr>
            <a:picLocks noGrp="1" noChangeAspect="1"/>
          </p:cNvPicPr>
          <p:nvPr>
            <p:ph sz="half" idx="1"/>
          </p:nvPr>
        </p:nvPicPr>
        <p:blipFill rotWithShape="1">
          <a:blip r:embed="rId4"/>
          <a:srcRect t="14027" r="1" b="14027"/>
          <a:stretch/>
        </p:blipFill>
        <p:spPr>
          <a:xfrm>
            <a:off x="-2" y="3518351"/>
            <a:ext cx="6189158" cy="3339649"/>
          </a:xfrm>
          <a:prstGeom prst="rect">
            <a:avLst/>
          </a:prstGeom>
        </p:spPr>
      </p:pic>
      <p:sp>
        <p:nvSpPr>
          <p:cNvPr id="4" name="Symbol zastępczy tekstu 3">
            <a:extLst>
              <a:ext uri="{FF2B5EF4-FFF2-40B4-BE49-F238E27FC236}">
                <a16:creationId xmlns:a16="http://schemas.microsoft.com/office/drawing/2014/main" id="{A5FB1BFE-E2F9-60CF-D55C-8FC7628457C0}"/>
              </a:ext>
            </a:extLst>
          </p:cNvPr>
          <p:cNvSpPr>
            <a:spLocks noGrp="1"/>
          </p:cNvSpPr>
          <p:nvPr>
            <p:ph sz="half" idx="2"/>
          </p:nvPr>
        </p:nvSpPr>
        <p:spPr>
          <a:xfrm>
            <a:off x="6600265" y="1934322"/>
            <a:ext cx="5232857" cy="3694734"/>
          </a:xfrm>
        </p:spPr>
        <p:txBody>
          <a:bodyPr vert="horz" lIns="91440" tIns="45720" rIns="91440" bIns="45720" rtlCol="0" anchor="t">
            <a:noAutofit/>
          </a:bodyPr>
          <a:lstStyle/>
          <a:p>
            <a:pPr marL="0" indent="0">
              <a:buNone/>
            </a:pPr>
            <a:r>
              <a:rPr lang="en-US" sz="2400" dirty="0"/>
              <a:t>As you can see, this is our English classroom. It's not big but it's well equipped and it has some nice decorations. On the window sill, there are our works. These are different symbols and monuments of different English speaking countries.</a:t>
            </a:r>
            <a:endParaRPr lang="pl-PL" sz="2400" dirty="0">
              <a:cs typeface="Calibri"/>
            </a:endParaRPr>
          </a:p>
          <a:p>
            <a:pPr marL="0" indent="0">
              <a:buNone/>
            </a:pPr>
            <a:r>
              <a:rPr lang="en-US" sz="2400" dirty="0"/>
              <a:t>There is an interactive board. We use it every single lesson. We also use our mobile phones here to play different interactive games and learn English at the same time. We love learning English in this way.</a:t>
            </a:r>
            <a:endParaRPr lang="en-US" sz="2400" dirty="0">
              <a:cs typeface="Calibri" panose="020F0502020204030204"/>
            </a:endParaRPr>
          </a:p>
        </p:txBody>
      </p:sp>
    </p:spTree>
    <p:extLst>
      <p:ext uri="{BB962C8B-B14F-4D97-AF65-F5344CB8AC3E}">
        <p14:creationId xmlns:p14="http://schemas.microsoft.com/office/powerpoint/2010/main" val="58706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37CEB09-3370-032D-3C6C-ED85CB068AEC}"/>
              </a:ext>
            </a:extLst>
          </p:cNvPr>
          <p:cNvSpPr>
            <a:spLocks noGrp="1"/>
          </p:cNvSpPr>
          <p:nvPr>
            <p:ph type="title"/>
          </p:nvPr>
        </p:nvSpPr>
        <p:spPr>
          <a:xfrm>
            <a:off x="589560" y="856180"/>
            <a:ext cx="5279408" cy="1128068"/>
          </a:xfrm>
        </p:spPr>
        <p:txBody>
          <a:bodyPr vert="horz" lIns="91440" tIns="45720" rIns="91440" bIns="45720" rtlCol="0" anchor="ctr">
            <a:normAutofit/>
          </a:bodyPr>
          <a:lstStyle/>
          <a:p>
            <a:r>
              <a:rPr lang="en-US" sz="4000" kern="1200" dirty="0">
                <a:solidFill>
                  <a:schemeClr val="tx1"/>
                </a:solidFill>
                <a:latin typeface="+mj-lt"/>
                <a:ea typeface="+mj-ea"/>
                <a:cs typeface="+mj-cs"/>
              </a:rPr>
              <a:t>TEACHERS</a:t>
            </a:r>
            <a:r>
              <a:rPr lang="pl-PL" sz="4000" kern="1200" dirty="0">
                <a:solidFill>
                  <a:schemeClr val="tx1"/>
                </a:solidFill>
                <a:latin typeface="+mj-lt"/>
                <a:ea typeface="+mj-ea"/>
                <a:cs typeface="+mj-cs"/>
              </a:rPr>
              <a:t>’ </a:t>
            </a:r>
            <a:r>
              <a:rPr lang="en-US" sz="4000" kern="1200" dirty="0">
                <a:solidFill>
                  <a:schemeClr val="tx1"/>
                </a:solidFill>
                <a:latin typeface="+mj-lt"/>
                <a:ea typeface="+mj-ea"/>
                <a:cs typeface="+mj-cs"/>
              </a:rPr>
              <a:t>ROOM</a:t>
            </a:r>
          </a:p>
        </p:txBody>
      </p:sp>
      <p:grpSp>
        <p:nvGrpSpPr>
          <p:cNvPr id="107" name="Group 10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8" name="Rectangle 10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ymbol zastępczy zawartości 2">
            <a:extLst>
              <a:ext uri="{FF2B5EF4-FFF2-40B4-BE49-F238E27FC236}">
                <a16:creationId xmlns:a16="http://schemas.microsoft.com/office/drawing/2014/main" id="{563C0BB5-2E16-3589-0BDB-F6E770945502}"/>
              </a:ext>
            </a:extLst>
          </p:cNvPr>
          <p:cNvSpPr>
            <a:spLocks noGrp="1"/>
          </p:cNvSpPr>
          <p:nvPr>
            <p:ph sz="half" idx="1"/>
          </p:nvPr>
        </p:nvSpPr>
        <p:spPr>
          <a:xfrm>
            <a:off x="590719" y="2330505"/>
            <a:ext cx="5868001" cy="3979585"/>
          </a:xfrm>
        </p:spPr>
        <p:txBody>
          <a:bodyPr vert="horz" lIns="91440" tIns="45720" rIns="91440" bIns="45720" rtlCol="0" anchor="ctr">
            <a:noAutofit/>
          </a:bodyPr>
          <a:lstStyle/>
          <a:p>
            <a:pPr marL="0" indent="0">
              <a:buNone/>
            </a:pPr>
            <a:r>
              <a:rPr lang="en-US" dirty="0"/>
              <a:t>This is the teachers' room. It is a spacious and well-equipped room for teachers to work, relax, and collaborate.</a:t>
            </a:r>
            <a:endParaRPr lang="en-US" dirty="0">
              <a:ea typeface="Calibri"/>
              <a:cs typeface="Calibri"/>
            </a:endParaRPr>
          </a:p>
          <a:p>
            <a:pPr marL="0" indent="0">
              <a:buNone/>
            </a:pPr>
            <a:r>
              <a:rPr lang="en-US" dirty="0"/>
              <a:t>It has a large desk, comfortable chairs and bookshelves filled with educational materials.</a:t>
            </a:r>
            <a:endParaRPr lang="en-US" dirty="0">
              <a:ea typeface="Calibri"/>
              <a:cs typeface="Calibri"/>
            </a:endParaRPr>
          </a:p>
        </p:txBody>
      </p:sp>
      <p:sp>
        <p:nvSpPr>
          <p:cNvPr id="113" name="Rectangle 11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7" descr="Obraz zawierający tekst, podłoga, w pomieszczeniu&#10;&#10;Opis wygenerowany automatycznie">
            <a:extLst>
              <a:ext uri="{FF2B5EF4-FFF2-40B4-BE49-F238E27FC236}">
                <a16:creationId xmlns:a16="http://schemas.microsoft.com/office/drawing/2014/main" id="{E518BED5-63AC-405F-93D5-9E257A42267F}"/>
              </a:ext>
            </a:extLst>
          </p:cNvPr>
          <p:cNvPicPr>
            <a:picLocks noChangeAspect="1"/>
          </p:cNvPicPr>
          <p:nvPr/>
        </p:nvPicPr>
        <p:blipFill rotWithShape="1">
          <a:blip r:embed="rId2"/>
          <a:srcRect l="13144" r="43897" b="-1"/>
          <a:stretch/>
        </p:blipFill>
        <p:spPr>
          <a:xfrm rot="5400000">
            <a:off x="8022761" y="-357446"/>
            <a:ext cx="2518756" cy="4397433"/>
          </a:xfrm>
          <a:prstGeom prst="rect">
            <a:avLst/>
          </a:prstGeom>
        </p:spPr>
      </p:pic>
      <p:sp>
        <p:nvSpPr>
          <p:cNvPr id="117" name="Rectangle 11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podłoga, w pomieszczeniu, stół, sufit&#10;&#10;Opis wygenerowany automatycznie">
            <a:extLst>
              <a:ext uri="{FF2B5EF4-FFF2-40B4-BE49-F238E27FC236}">
                <a16:creationId xmlns:a16="http://schemas.microsoft.com/office/drawing/2014/main" id="{92BC422A-8606-C2C3-6635-F86D0531E259}"/>
              </a:ext>
            </a:extLst>
          </p:cNvPr>
          <p:cNvPicPr>
            <a:picLocks noGrp="1" noChangeAspect="1"/>
          </p:cNvPicPr>
          <p:nvPr>
            <p:ph sz="half" idx="2"/>
          </p:nvPr>
        </p:nvPicPr>
        <p:blipFill rotWithShape="1">
          <a:blip r:embed="rId3"/>
          <a:srcRect l="22650" r="34374" b="1"/>
          <a:stretch/>
        </p:blipFill>
        <p:spPr>
          <a:xfrm rot="5400000">
            <a:off x="8021829" y="2769487"/>
            <a:ext cx="2518756" cy="4395569"/>
          </a:xfrm>
          <a:prstGeom prst="rect">
            <a:avLst/>
          </a:prstGeom>
        </p:spPr>
      </p:pic>
    </p:spTree>
    <p:extLst>
      <p:ext uri="{BB962C8B-B14F-4D97-AF65-F5344CB8AC3E}">
        <p14:creationId xmlns:p14="http://schemas.microsoft.com/office/powerpoint/2010/main" val="289005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B04D-8316-37CF-1A2A-A02F13627C1E}"/>
              </a:ext>
            </a:extLst>
          </p:cNvPr>
          <p:cNvSpPr>
            <a:spLocks noGrp="1"/>
          </p:cNvSpPr>
          <p:nvPr>
            <p:ph type="title"/>
          </p:nvPr>
        </p:nvSpPr>
        <p:spPr>
          <a:xfrm>
            <a:off x="8643193" y="489507"/>
            <a:ext cx="3091607" cy="1221932"/>
          </a:xfrm>
        </p:spPr>
        <p:txBody>
          <a:bodyPr vert="horz" lIns="91440" tIns="45720" rIns="91440" bIns="45720" rtlCol="0" anchor="b">
            <a:normAutofit/>
          </a:bodyPr>
          <a:lstStyle/>
          <a:p>
            <a:r>
              <a:rPr lang="en-US" sz="4000" dirty="0"/>
              <a:t>SCHOOL COURTYARD</a:t>
            </a:r>
          </a:p>
        </p:txBody>
      </p:sp>
      <p:pic>
        <p:nvPicPr>
          <p:cNvPr id="7" name="Obraz 7" descr="Obraz zawierający drzewo, na wolnym powietrzu, ziemia, droga&#10;&#10;Opis wygenerowany automatycznie">
            <a:extLst>
              <a:ext uri="{FF2B5EF4-FFF2-40B4-BE49-F238E27FC236}">
                <a16:creationId xmlns:a16="http://schemas.microsoft.com/office/drawing/2014/main" id="{1D7343E1-4916-F10D-AF52-D6F0092ACC37}"/>
              </a:ext>
            </a:extLst>
          </p:cNvPr>
          <p:cNvPicPr>
            <a:picLocks noGrp="1" noChangeAspect="1"/>
          </p:cNvPicPr>
          <p:nvPr>
            <p:ph idx="1"/>
          </p:nvPr>
        </p:nvPicPr>
        <p:blipFill rotWithShape="1">
          <a:blip r:embed="rId2"/>
          <a:srcRect l="4380" r="642"/>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F6759BD4-9A84-4558-C1CC-43B58F5E9BA0}"/>
              </a:ext>
            </a:extLst>
          </p:cNvPr>
          <p:cNvSpPr>
            <a:spLocks noGrp="1"/>
          </p:cNvSpPr>
          <p:nvPr>
            <p:ph type="body" sz="half" idx="2"/>
          </p:nvPr>
        </p:nvSpPr>
        <p:spPr>
          <a:xfrm>
            <a:off x="8188452" y="2418408"/>
            <a:ext cx="3831105" cy="3540265"/>
          </a:xfrm>
        </p:spPr>
        <p:txBody>
          <a:bodyPr vert="horz" lIns="91440" tIns="45720" rIns="91440" bIns="45720" rtlCol="0" anchor="t">
            <a:normAutofit/>
          </a:bodyPr>
          <a:lstStyle/>
          <a:p>
            <a:r>
              <a:rPr lang="en-US" sz="2800" dirty="0"/>
              <a:t>Here all of the students can sit and relax after school or at the break. </a:t>
            </a:r>
            <a:endParaRPr lang="en-US" sz="2800" dirty="0">
              <a:ea typeface="Calibri"/>
              <a:cs typeface="Calibri"/>
            </a:endParaRPr>
          </a:p>
          <a:p>
            <a:r>
              <a:rPr lang="en-US" sz="2800" dirty="0"/>
              <a:t>They can play games like tag or table tennis. Some of the students have PE lessons here.</a:t>
            </a:r>
            <a:endParaRPr lang="en-US" sz="2800" dirty="0">
              <a:ea typeface="Calibri"/>
              <a:cs typeface="Calibri"/>
            </a:endParaRPr>
          </a:p>
        </p:txBody>
      </p:sp>
    </p:spTree>
    <p:extLst>
      <p:ext uri="{BB962C8B-B14F-4D97-AF65-F5344CB8AC3E}">
        <p14:creationId xmlns:p14="http://schemas.microsoft.com/office/powerpoint/2010/main" val="14951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4FAD9693-87E0-8440-B649-B9728A1C2FDB}"/>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SCHOOL PLAYGROUND </a:t>
            </a:r>
          </a:p>
        </p:txBody>
      </p:sp>
      <p:pic>
        <p:nvPicPr>
          <p:cNvPr id="5" name="Obraz 5" descr="Obraz zawierający tekst, niebo, zewnętrzne, skakanie&#10;&#10;Opis wygenerowany automatycznie">
            <a:extLst>
              <a:ext uri="{FF2B5EF4-FFF2-40B4-BE49-F238E27FC236}">
                <a16:creationId xmlns:a16="http://schemas.microsoft.com/office/drawing/2014/main" id="{0A0D3E6C-3D83-7C3E-9465-0469388D80AF}"/>
              </a:ext>
            </a:extLst>
          </p:cNvPr>
          <p:cNvPicPr>
            <a:picLocks noGrp="1" noChangeAspect="1"/>
          </p:cNvPicPr>
          <p:nvPr>
            <p:ph type="pic" idx="1"/>
          </p:nvPr>
        </p:nvPicPr>
        <p:blipFill rotWithShape="1">
          <a:blip r:embed="rId2"/>
          <a:srcRect t="20342" b="20342"/>
          <a:stretch/>
        </p:blipFill>
        <p:spPr>
          <a:prstGeom prst="rect">
            <a:avLst/>
          </a:prstGeom>
          <a:effectLst/>
        </p:spPr>
      </p:pic>
      <p:sp>
        <p:nvSpPr>
          <p:cNvPr id="4" name="Symbol zastępczy tekstu 3">
            <a:extLst>
              <a:ext uri="{FF2B5EF4-FFF2-40B4-BE49-F238E27FC236}">
                <a16:creationId xmlns:a16="http://schemas.microsoft.com/office/drawing/2014/main" id="{081C8611-12C7-4A3F-61AF-B1AB2E81AB1C}"/>
              </a:ext>
            </a:extLst>
          </p:cNvPr>
          <p:cNvSpPr>
            <a:spLocks noGrp="1"/>
          </p:cNvSpPr>
          <p:nvPr>
            <p:ph type="body" sz="half" idx="2"/>
          </p:nvPr>
        </p:nvSpPr>
        <p:spPr>
          <a:xfrm>
            <a:off x="-2626" y="2962279"/>
            <a:ext cx="5013621" cy="3143241"/>
          </a:xfrm>
        </p:spPr>
        <p:txBody>
          <a:bodyPr vert="horz" lIns="91440" tIns="45720" rIns="91440" bIns="45720" rtlCol="0" anchor="t">
            <a:noAutofit/>
          </a:bodyPr>
          <a:lstStyle/>
          <a:p>
            <a:r>
              <a:rPr lang="en-US" sz="2800" dirty="0"/>
              <a:t>Children from the common room as well as first, second and third graders come here to play after lessons. </a:t>
            </a:r>
            <a:endParaRPr lang="en-US" sz="2800" dirty="0">
              <a:ea typeface="Calibri"/>
              <a:cs typeface="Calibri"/>
            </a:endParaRPr>
          </a:p>
          <a:p>
            <a:r>
              <a:rPr lang="en-US" sz="2800" dirty="0"/>
              <a:t>In the playground there are some slides and swings.</a:t>
            </a:r>
            <a:endParaRPr lang="en-US" sz="2800" dirty="0">
              <a:ea typeface="Calibri"/>
              <a:cs typeface="Calibri"/>
            </a:endParaRPr>
          </a:p>
        </p:txBody>
      </p:sp>
    </p:spTree>
    <p:extLst>
      <p:ext uri="{BB962C8B-B14F-4D97-AF65-F5344CB8AC3E}">
        <p14:creationId xmlns:p14="http://schemas.microsoft.com/office/powerpoint/2010/main" val="171403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0E273C-004D-5628-61AC-0AF97A57F672}"/>
              </a:ext>
            </a:extLst>
          </p:cNvPr>
          <p:cNvSpPr>
            <a:spLocks noGrp="1"/>
          </p:cNvSpPr>
          <p:nvPr>
            <p:ph type="title"/>
          </p:nvPr>
        </p:nvSpPr>
        <p:spPr>
          <a:xfrm>
            <a:off x="640080" y="325369"/>
            <a:ext cx="4368602" cy="1956841"/>
          </a:xfrm>
        </p:spPr>
        <p:txBody>
          <a:bodyPr anchor="b">
            <a:normAutofit/>
          </a:bodyPr>
          <a:lstStyle/>
          <a:p>
            <a:r>
              <a:rPr lang="pl-PL" sz="5400" dirty="0">
                <a:cs typeface="Arial"/>
              </a:rPr>
              <a:t>OUR LOCATION</a:t>
            </a:r>
          </a:p>
        </p:txBody>
      </p:sp>
      <p:sp>
        <p:nvSpPr>
          <p:cNvPr id="8" name="Content Placeholder 7">
            <a:extLst>
              <a:ext uri="{FF2B5EF4-FFF2-40B4-BE49-F238E27FC236}">
                <a16:creationId xmlns:a16="http://schemas.microsoft.com/office/drawing/2014/main" id="{E01470CE-8088-8018-6A25-4C9BD00C8F82}"/>
              </a:ext>
            </a:extLst>
          </p:cNvPr>
          <p:cNvSpPr>
            <a:spLocks noGrp="1"/>
          </p:cNvSpPr>
          <p:nvPr>
            <p:ph idx="1"/>
          </p:nvPr>
        </p:nvSpPr>
        <p:spPr>
          <a:xfrm>
            <a:off x="132490" y="2915457"/>
            <a:ext cx="4876192" cy="3320668"/>
          </a:xfrm>
        </p:spPr>
        <p:txBody>
          <a:bodyPr vert="horz" lIns="91440" tIns="45720" rIns="91440" bIns="45720" rtlCol="0" anchor="t">
            <a:normAutofit/>
          </a:bodyPr>
          <a:lstStyle/>
          <a:p>
            <a:pPr marL="6350" indent="0">
              <a:buNone/>
            </a:pPr>
            <a:r>
              <a:rPr lang="en-US" dirty="0">
                <a:latin typeface="Calibri Light"/>
                <a:cs typeface="Arial"/>
              </a:rPr>
              <a:t>Our school is located in the south-west of Poland, in the beautiful city of Wroclaw.</a:t>
            </a:r>
          </a:p>
          <a:p>
            <a:pPr marL="344170" indent="-337820"/>
            <a:endParaRPr lang="en-US" dirty="0">
              <a:latin typeface="Calibri Light"/>
              <a:cs typeface="Arial"/>
            </a:endParaRPr>
          </a:p>
          <a:p>
            <a:pPr marL="6350" indent="0">
              <a:buNone/>
            </a:pPr>
            <a:r>
              <a:rPr lang="en-US" dirty="0">
                <a:latin typeface="Calibri Light"/>
                <a:cs typeface="Arial"/>
              </a:rPr>
              <a:t>The school is situated next to the beautiful park.</a:t>
            </a:r>
          </a:p>
          <a:p>
            <a:pPr marL="344170" indent="-337820"/>
            <a:endParaRPr lang="en-US" dirty="0">
              <a:latin typeface="Calibri Light"/>
              <a:cs typeface="Arial"/>
            </a:endParaRPr>
          </a:p>
        </p:txBody>
      </p:sp>
      <p:pic>
        <p:nvPicPr>
          <p:cNvPr id="4" name="Obraz 4" descr="Obraz zawierający mapa&#10;&#10;Opis wygenerowany automatycznie">
            <a:extLst>
              <a:ext uri="{FF2B5EF4-FFF2-40B4-BE49-F238E27FC236}">
                <a16:creationId xmlns:a16="http://schemas.microsoft.com/office/drawing/2014/main" id="{6759E10E-9F5E-339A-0A29-9B57F3E6BE5B}"/>
              </a:ext>
            </a:extLst>
          </p:cNvPr>
          <p:cNvPicPr>
            <a:picLocks noChangeAspect="1"/>
          </p:cNvPicPr>
          <p:nvPr/>
        </p:nvPicPr>
        <p:blipFill rotWithShape="1">
          <a:blip r:embed="rId2"/>
          <a:srcRect l="7675" r="377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5709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DB6B161-6916-1231-2CE2-686FA7B478FA}"/>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sz="4800" dirty="0"/>
              <a:t>SPORT</a:t>
            </a:r>
            <a:r>
              <a:rPr lang="pl-PL" sz="4800" dirty="0"/>
              <a:t>S </a:t>
            </a:r>
            <a:r>
              <a:rPr lang="en-US" sz="4800" dirty="0"/>
              <a:t>COURT</a:t>
            </a:r>
          </a:p>
        </p:txBody>
      </p:sp>
      <p:pic>
        <p:nvPicPr>
          <p:cNvPr id="5" name="Picture 5" descr="A picture containing outdoor, sky, grass&#10;&#10;Description automatically generated">
            <a:extLst>
              <a:ext uri="{FF2B5EF4-FFF2-40B4-BE49-F238E27FC236}">
                <a16:creationId xmlns:a16="http://schemas.microsoft.com/office/drawing/2014/main" id="{81FB8684-7FB9-1AEF-E0B9-258D87BCD4D8}"/>
              </a:ext>
            </a:extLst>
          </p:cNvPr>
          <p:cNvPicPr>
            <a:picLocks noChangeAspect="1"/>
          </p:cNvPicPr>
          <p:nvPr/>
        </p:nvPicPr>
        <p:blipFill rotWithShape="1">
          <a:blip r:embed="rId2"/>
          <a:srcRect t="8940" b="35464"/>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8E310C6-BA64-87F1-A072-B31B423A1646}"/>
              </a:ext>
            </a:extLst>
          </p:cNvPr>
          <p:cNvSpPr>
            <a:spLocks noGrp="1"/>
          </p:cNvSpPr>
          <p:nvPr>
            <p:ph idx="1"/>
          </p:nvPr>
        </p:nvSpPr>
        <p:spPr>
          <a:xfrm>
            <a:off x="4654294" y="4790876"/>
            <a:ext cx="7370591" cy="1386086"/>
          </a:xfrm>
        </p:spPr>
        <p:txBody>
          <a:bodyPr vert="horz" lIns="91440" tIns="45720" rIns="91440" bIns="45720" rtlCol="0" anchor="ctr">
            <a:normAutofit/>
          </a:bodyPr>
          <a:lstStyle/>
          <a:p>
            <a:pPr marL="0" indent="0">
              <a:buNone/>
            </a:pPr>
            <a:r>
              <a:rPr lang="en-US" dirty="0"/>
              <a:t>Students can play games like football, basketball or tag here. We love spending time here.</a:t>
            </a:r>
          </a:p>
        </p:txBody>
      </p:sp>
    </p:spTree>
    <p:extLst>
      <p:ext uri="{BB962C8B-B14F-4D97-AF65-F5344CB8AC3E}">
        <p14:creationId xmlns:p14="http://schemas.microsoft.com/office/powerpoint/2010/main" val="243000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B162E3F-BBD8-5B69-FE5C-E5AC0301C3C2}"/>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br>
              <a:rPr lang="en-US" sz="2300" kern="1200" dirty="0">
                <a:latin typeface="Calibri "/>
              </a:rPr>
            </a:br>
            <a:br>
              <a:rPr lang="en-US" sz="2300" kern="1200" dirty="0">
                <a:latin typeface="Calibri "/>
              </a:rPr>
            </a:br>
            <a:r>
              <a:rPr lang="en-US" sz="3400" kern="1200" dirty="0">
                <a:latin typeface="Calibri "/>
              </a:rPr>
              <a:t>Hope you like our school as much as we do :)</a:t>
            </a:r>
            <a:br>
              <a:rPr lang="en-US" sz="3400" kern="1200" dirty="0">
                <a:latin typeface="Calibri "/>
              </a:rPr>
            </a:br>
            <a:br>
              <a:rPr lang="en-US" sz="3400" kern="1200" dirty="0">
                <a:latin typeface="Calibri "/>
              </a:rPr>
            </a:br>
            <a:br>
              <a:rPr lang="en-US" sz="3400" kern="1200" dirty="0">
                <a:latin typeface="Calibri "/>
              </a:rPr>
            </a:br>
            <a:br>
              <a:rPr lang="en-US" sz="3400" kern="1200" dirty="0">
                <a:latin typeface="Calibri "/>
              </a:rPr>
            </a:br>
            <a:r>
              <a:rPr lang="en-US" sz="3400" kern="1200" dirty="0">
                <a:latin typeface="Calibri "/>
              </a:rPr>
              <a:t>Thank you for your attention!</a:t>
            </a:r>
            <a:br>
              <a:rPr lang="en-US" sz="2300" kern="1200" dirty="0">
                <a:latin typeface="Calibri "/>
              </a:rPr>
            </a:br>
            <a:br>
              <a:rPr lang="en-US" sz="2300" kern="1200" dirty="0">
                <a:latin typeface="Calibri "/>
              </a:rPr>
            </a:br>
            <a:endParaRPr lang="en-US" sz="2300" kern="1200">
              <a:latin typeface="Calibri "/>
            </a:endParaRPr>
          </a:p>
        </p:txBody>
      </p:sp>
      <p:cxnSp>
        <p:nvCxnSpPr>
          <p:cNvPr id="14"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27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E36F2D-AD71-A1C0-3054-5AEB4F5C7948}"/>
              </a:ext>
            </a:extLst>
          </p:cNvPr>
          <p:cNvSpPr>
            <a:spLocks noGrp="1"/>
          </p:cNvSpPr>
          <p:nvPr>
            <p:ph type="title"/>
          </p:nvPr>
        </p:nvSpPr>
        <p:spPr>
          <a:xfrm>
            <a:off x="6775956" y="874547"/>
            <a:ext cx="4195674" cy="1264247"/>
          </a:xfrm>
        </p:spPr>
        <p:txBody>
          <a:bodyPr vert="horz" lIns="91440" tIns="45720" rIns="91440" bIns="45720" rtlCol="0" anchor="b">
            <a:normAutofit fontScale="90000"/>
          </a:bodyPr>
          <a:lstStyle/>
          <a:p>
            <a:br>
              <a:rPr lang="en-US" sz="1400" dirty="0">
                <a:cs typeface="Arial"/>
              </a:rPr>
            </a:br>
            <a:br>
              <a:rPr lang="pl-PL" sz="1400" dirty="0">
                <a:cs typeface="Arial"/>
              </a:rPr>
            </a:br>
            <a:br>
              <a:rPr lang="pl-PL" sz="1400" dirty="0">
                <a:cs typeface="Arial"/>
              </a:rPr>
            </a:br>
            <a:br>
              <a:rPr lang="pl-PL" sz="1400" dirty="0">
                <a:cs typeface="Arial"/>
              </a:rPr>
            </a:br>
            <a:r>
              <a:rPr lang="en-US" dirty="0">
                <a:cs typeface="Calibri Light"/>
              </a:rPr>
              <a:t>BASIC FACTS:</a:t>
            </a:r>
            <a:br>
              <a:rPr lang="pl-PL" sz="1400" dirty="0">
                <a:cs typeface="Arial"/>
              </a:rPr>
            </a:br>
            <a:br>
              <a:rPr lang="en-US" sz="1400" dirty="0"/>
            </a:br>
            <a:r>
              <a:rPr lang="en-US" sz="1400" dirty="0"/>
              <a:t> </a:t>
            </a:r>
            <a:br>
              <a:rPr lang="en-US" sz="1400" dirty="0">
                <a:cs typeface="Arial"/>
              </a:rPr>
            </a:br>
            <a:br>
              <a:rPr lang="en-US" sz="1400" dirty="0"/>
            </a:br>
            <a:endParaRPr lang="pl-PL" sz="1400">
              <a:cs typeface="Arial" panose="020B0604020202020204"/>
            </a:endParaRPr>
          </a:p>
        </p:txBody>
      </p:sp>
      <p:sp>
        <p:nvSpPr>
          <p:cNvPr id="16" name="Content Placeholder 7">
            <a:extLst>
              <a:ext uri="{FF2B5EF4-FFF2-40B4-BE49-F238E27FC236}">
                <a16:creationId xmlns:a16="http://schemas.microsoft.com/office/drawing/2014/main" id="{1D6474E7-74B7-5B86-12BA-A4AF57DB0838}"/>
              </a:ext>
            </a:extLst>
          </p:cNvPr>
          <p:cNvSpPr>
            <a:spLocks noGrp="1"/>
          </p:cNvSpPr>
          <p:nvPr>
            <p:ph idx="1"/>
          </p:nvPr>
        </p:nvSpPr>
        <p:spPr>
          <a:xfrm>
            <a:off x="6513198" y="1637611"/>
            <a:ext cx="5167879" cy="3825295"/>
          </a:xfrm>
        </p:spPr>
        <p:txBody>
          <a:bodyPr vert="horz" lIns="91440" tIns="45720" rIns="91440" bIns="45720" rtlCol="0" anchor="t">
            <a:noAutofit/>
          </a:bodyPr>
          <a:lstStyle/>
          <a:p>
            <a:pPr marL="0" indent="0">
              <a:buNone/>
            </a:pPr>
            <a:r>
              <a:rPr lang="pl-PL" dirty="0">
                <a:solidFill>
                  <a:schemeClr val="tx1">
                    <a:alpha val="80000"/>
                  </a:schemeClr>
                </a:solidFill>
                <a:latin typeface="Calibri"/>
                <a:cs typeface="Calibri Light"/>
              </a:rPr>
              <a:t>The </a:t>
            </a:r>
            <a:r>
              <a:rPr lang="pl-PL" dirty="0" err="1">
                <a:solidFill>
                  <a:schemeClr val="tx1">
                    <a:alpha val="80000"/>
                  </a:schemeClr>
                </a:solidFill>
                <a:latin typeface="Calibri"/>
                <a:cs typeface="Calibri Light"/>
              </a:rPr>
              <a:t>school</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is</a:t>
            </a:r>
            <a:r>
              <a:rPr lang="pl-PL" dirty="0">
                <a:solidFill>
                  <a:schemeClr val="tx1">
                    <a:alpha val="80000"/>
                  </a:schemeClr>
                </a:solidFill>
                <a:latin typeface="Calibri"/>
                <a:cs typeface="Calibri Light"/>
              </a:rPr>
              <a:t> big and </a:t>
            </a:r>
            <a:r>
              <a:rPr lang="pl-PL" dirty="0" err="1">
                <a:solidFill>
                  <a:schemeClr val="tx1">
                    <a:alpha val="80000"/>
                  </a:schemeClr>
                </a:solidFill>
                <a:latin typeface="Calibri"/>
                <a:cs typeface="Calibri Light"/>
              </a:rPr>
              <a:t>it's</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got</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three</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floors</a:t>
            </a:r>
            <a:r>
              <a:rPr lang="pl-PL" dirty="0">
                <a:solidFill>
                  <a:schemeClr val="tx1">
                    <a:alpha val="80000"/>
                  </a:schemeClr>
                </a:solidFill>
                <a:latin typeface="Calibri"/>
                <a:cs typeface="Calibri Light"/>
              </a:rPr>
              <a:t>.</a:t>
            </a:r>
            <a:br>
              <a:rPr lang="pl-PL" dirty="0">
                <a:latin typeface="Calibri"/>
                <a:cs typeface="Calibri Light"/>
              </a:rPr>
            </a:br>
            <a:br>
              <a:rPr lang="pl-PL" dirty="0">
                <a:latin typeface="Calibri"/>
                <a:cs typeface="Calibri Light"/>
              </a:rPr>
            </a:br>
            <a:r>
              <a:rPr lang="pl-PL" dirty="0" err="1">
                <a:solidFill>
                  <a:schemeClr val="tx1">
                    <a:alpha val="80000"/>
                  </a:schemeClr>
                </a:solidFill>
                <a:latin typeface="Calibri"/>
                <a:cs typeface="Calibri Light"/>
              </a:rPr>
              <a:t>It's</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located</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next</a:t>
            </a:r>
            <a:r>
              <a:rPr lang="pl-PL" dirty="0">
                <a:solidFill>
                  <a:schemeClr val="tx1">
                    <a:alpha val="80000"/>
                  </a:schemeClr>
                </a:solidFill>
                <a:latin typeface="Calibri"/>
                <a:cs typeface="Calibri Light"/>
              </a:rPr>
              <a:t> to a </a:t>
            </a:r>
            <a:r>
              <a:rPr lang="pl-PL" dirty="0" err="1">
                <a:solidFill>
                  <a:schemeClr val="tx1">
                    <a:alpha val="80000"/>
                  </a:schemeClr>
                </a:solidFill>
                <a:latin typeface="Calibri"/>
                <a:cs typeface="Calibri Light"/>
              </a:rPr>
              <a:t>large</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library</a:t>
            </a:r>
            <a:r>
              <a:rPr lang="pl-PL" dirty="0">
                <a:solidFill>
                  <a:schemeClr val="tx1">
                    <a:alpha val="80000"/>
                  </a:schemeClr>
                </a:solidFill>
                <a:latin typeface="Calibri"/>
                <a:cs typeface="Calibri Light"/>
              </a:rPr>
              <a:t>.</a:t>
            </a:r>
            <a:br>
              <a:rPr lang="pl-PL" dirty="0">
                <a:latin typeface="Calibri"/>
                <a:cs typeface="Calibri Light"/>
              </a:rPr>
            </a:br>
            <a:br>
              <a:rPr lang="pl-PL" dirty="0">
                <a:latin typeface="Calibri"/>
                <a:cs typeface="Calibri Light"/>
              </a:rPr>
            </a:br>
            <a:r>
              <a:rPr lang="pl-PL" dirty="0" err="1">
                <a:solidFill>
                  <a:schemeClr val="tx1">
                    <a:alpha val="80000"/>
                  </a:schemeClr>
                </a:solidFill>
                <a:latin typeface="Calibri"/>
                <a:cs typeface="Calibri Light"/>
              </a:rPr>
              <a:t>It's</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got</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over</a:t>
            </a:r>
            <a:r>
              <a:rPr lang="pl-PL" dirty="0">
                <a:solidFill>
                  <a:schemeClr val="tx1">
                    <a:alpha val="80000"/>
                  </a:schemeClr>
                </a:solidFill>
                <a:latin typeface="Calibri"/>
                <a:cs typeface="Calibri Light"/>
              </a:rPr>
              <a:t> 50 </a:t>
            </a:r>
            <a:r>
              <a:rPr lang="pl-PL" dirty="0" err="1">
                <a:solidFill>
                  <a:schemeClr val="tx1">
                    <a:alpha val="80000"/>
                  </a:schemeClr>
                </a:solidFill>
                <a:latin typeface="Calibri"/>
                <a:cs typeface="Calibri Light"/>
              </a:rPr>
              <a:t>classrooms</a:t>
            </a:r>
            <a:r>
              <a:rPr lang="pl-PL" dirty="0">
                <a:solidFill>
                  <a:schemeClr val="tx1">
                    <a:alpha val="80000"/>
                  </a:schemeClr>
                </a:solidFill>
                <a:latin typeface="Calibri"/>
                <a:cs typeface="Calibri Light"/>
              </a:rPr>
              <a:t>.</a:t>
            </a:r>
            <a:br>
              <a:rPr lang="pl-PL" dirty="0">
                <a:latin typeface="Calibri"/>
                <a:cs typeface="Calibri Light"/>
              </a:rPr>
            </a:br>
            <a:br>
              <a:rPr lang="pl-PL" dirty="0">
                <a:latin typeface="Calibri"/>
                <a:cs typeface="Calibri Light"/>
              </a:rPr>
            </a:br>
            <a:r>
              <a:rPr lang="pl-PL" dirty="0" err="1">
                <a:solidFill>
                  <a:schemeClr val="tx1">
                    <a:alpha val="80000"/>
                  </a:schemeClr>
                </a:solidFill>
                <a:latin typeface="Calibri"/>
                <a:cs typeface="Calibri Light"/>
              </a:rPr>
              <a:t>There</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are</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about</a:t>
            </a:r>
            <a:r>
              <a:rPr lang="pl-PL" dirty="0">
                <a:solidFill>
                  <a:schemeClr val="tx1">
                    <a:alpha val="80000"/>
                  </a:schemeClr>
                </a:solidFill>
                <a:latin typeface="Calibri"/>
                <a:cs typeface="Calibri Light"/>
              </a:rPr>
              <a:t> 800 </a:t>
            </a:r>
            <a:r>
              <a:rPr lang="pl-PL" dirty="0" err="1">
                <a:solidFill>
                  <a:schemeClr val="tx1">
                    <a:alpha val="80000"/>
                  </a:schemeClr>
                </a:solidFill>
                <a:latin typeface="Calibri"/>
                <a:cs typeface="Calibri Light"/>
              </a:rPr>
              <a:t>students</a:t>
            </a:r>
            <a:r>
              <a:rPr lang="pl-PL" dirty="0">
                <a:solidFill>
                  <a:schemeClr val="tx1">
                    <a:alpha val="80000"/>
                  </a:schemeClr>
                </a:solidFill>
                <a:latin typeface="Calibri"/>
                <a:cs typeface="Calibri Light"/>
              </a:rPr>
              <a:t> in </a:t>
            </a:r>
            <a:r>
              <a:rPr lang="pl-PL" dirty="0" err="1">
                <a:solidFill>
                  <a:schemeClr val="tx1">
                    <a:alpha val="80000"/>
                  </a:schemeClr>
                </a:solidFill>
                <a:latin typeface="Calibri"/>
                <a:cs typeface="Calibri Light"/>
              </a:rPr>
              <a:t>our</a:t>
            </a:r>
            <a:r>
              <a:rPr lang="pl-PL" dirty="0">
                <a:solidFill>
                  <a:schemeClr val="tx1">
                    <a:alpha val="80000"/>
                  </a:schemeClr>
                </a:solidFill>
                <a:latin typeface="Calibri"/>
                <a:cs typeface="Calibri Light"/>
              </a:rPr>
              <a:t> </a:t>
            </a:r>
            <a:r>
              <a:rPr lang="pl-PL" dirty="0" err="1">
                <a:solidFill>
                  <a:schemeClr val="tx1">
                    <a:alpha val="80000"/>
                  </a:schemeClr>
                </a:solidFill>
                <a:latin typeface="Calibri"/>
                <a:cs typeface="Calibri Light"/>
              </a:rPr>
              <a:t>school</a:t>
            </a:r>
            <a:r>
              <a:rPr lang="pl-PL" dirty="0">
                <a:solidFill>
                  <a:schemeClr val="tx1">
                    <a:alpha val="80000"/>
                  </a:schemeClr>
                </a:solidFill>
                <a:latin typeface="Calibri"/>
                <a:cs typeface="Calibri Light"/>
              </a:rPr>
              <a:t>.</a:t>
            </a:r>
            <a:endParaRPr lang="en-US">
              <a:solidFill>
                <a:schemeClr val="tx1">
                  <a:alpha val="80000"/>
                </a:schemeClr>
              </a:solidFill>
              <a:latin typeface="Calibri"/>
              <a:cs typeface="Calibri"/>
            </a:endParaRPr>
          </a:p>
        </p:txBody>
      </p:sp>
      <p:pic>
        <p:nvPicPr>
          <p:cNvPr id="4" name="Obraz 4" descr="Obraz zawierający trawa, zewnętrzne, niebo, drzewo&#10;&#10;Opis wygenerowany automatycznie">
            <a:extLst>
              <a:ext uri="{FF2B5EF4-FFF2-40B4-BE49-F238E27FC236}">
                <a16:creationId xmlns:a16="http://schemas.microsoft.com/office/drawing/2014/main" id="{F87990C5-C92B-2334-1BA2-A9BD26E4A6AE}"/>
              </a:ext>
            </a:extLst>
          </p:cNvPr>
          <p:cNvPicPr>
            <a:picLocks noChangeAspect="1"/>
          </p:cNvPicPr>
          <p:nvPr/>
        </p:nvPicPr>
        <p:blipFill rotWithShape="1">
          <a:blip r:embed="rId2"/>
          <a:srcRect l="15468" r="25032"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extLst>
      <p:ext uri="{BB962C8B-B14F-4D97-AF65-F5344CB8AC3E}">
        <p14:creationId xmlns:p14="http://schemas.microsoft.com/office/powerpoint/2010/main" val="9006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2">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ytuł 2">
            <a:extLst>
              <a:ext uri="{FF2B5EF4-FFF2-40B4-BE49-F238E27FC236}">
                <a16:creationId xmlns:a16="http://schemas.microsoft.com/office/drawing/2014/main" id="{71F940E0-55B9-9EC4-2AC7-50591F486EF2}"/>
              </a:ext>
            </a:extLst>
          </p:cNvPr>
          <p:cNvSpPr>
            <a:spLocks noGrp="1"/>
          </p:cNvSpPr>
          <p:nvPr>
            <p:ph type="title"/>
          </p:nvPr>
        </p:nvSpPr>
        <p:spPr>
          <a:xfrm>
            <a:off x="533149" y="436360"/>
            <a:ext cx="3404369" cy="2244634"/>
          </a:xfrm>
        </p:spPr>
        <p:txBody>
          <a:bodyPr vert="horz" lIns="91440" tIns="45720" rIns="91440" bIns="45720" rtlCol="0" anchor="ctr">
            <a:normAutofit/>
          </a:bodyPr>
          <a:lstStyle/>
          <a:p>
            <a:pPr algn="ctr"/>
            <a:r>
              <a:rPr lang="en-US" sz="4000" kern="1200" dirty="0">
                <a:latin typeface="+mj-lt"/>
                <a:ea typeface="+mj-ea"/>
                <a:cs typeface="+mj-cs"/>
              </a:rPr>
              <a:t>RECEPTION</a:t>
            </a:r>
          </a:p>
        </p:txBody>
      </p:sp>
      <p:pic>
        <p:nvPicPr>
          <p:cNvPr id="7" name="Obraz 7" descr="Obraz zawierający podłoga, w pomieszczeniu, sufit, budynek&#10;&#10;Opis wygenerowany automatycznie">
            <a:extLst>
              <a:ext uri="{FF2B5EF4-FFF2-40B4-BE49-F238E27FC236}">
                <a16:creationId xmlns:a16="http://schemas.microsoft.com/office/drawing/2014/main" id="{0C35B63D-24FE-5C30-F249-5BCAF70AE309}"/>
              </a:ext>
            </a:extLst>
          </p:cNvPr>
          <p:cNvPicPr>
            <a:picLocks noGrp="1" noChangeAspect="1"/>
          </p:cNvPicPr>
          <p:nvPr>
            <p:ph type="pic" idx="1"/>
          </p:nvPr>
        </p:nvPicPr>
        <p:blipFill rotWithShape="1">
          <a:blip r:embed="rId2"/>
          <a:srcRect l="6572" r="29623" b="3"/>
          <a:stretch/>
        </p:blipFill>
        <p:spPr>
          <a:xfrm rot="5400000">
            <a:off x="322168" y="2862680"/>
            <a:ext cx="3673153" cy="4317491"/>
          </a:xfrm>
          <a:prstGeom prst="rect">
            <a:avLst/>
          </a:prstGeom>
        </p:spPr>
      </p:pic>
      <p:sp>
        <p:nvSpPr>
          <p:cNvPr id="115" name="Rectangle 14">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2841"/>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6">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8" descr="Obraz zawierający tekst, w pomieszczeniu, podłoga, pokój&#10;&#10;Opis wygenerowany automatycznie">
            <a:extLst>
              <a:ext uri="{FF2B5EF4-FFF2-40B4-BE49-F238E27FC236}">
                <a16:creationId xmlns:a16="http://schemas.microsoft.com/office/drawing/2014/main" id="{03ECF7D8-DD9D-0E2E-8955-58838E5B4A5B}"/>
              </a:ext>
            </a:extLst>
          </p:cNvPr>
          <p:cNvPicPr>
            <a:picLocks noChangeAspect="1"/>
          </p:cNvPicPr>
          <p:nvPr/>
        </p:nvPicPr>
        <p:blipFill rotWithShape="1">
          <a:blip r:embed="rId3"/>
          <a:srcRect t="27616" b="6589"/>
          <a:stretch/>
        </p:blipFill>
        <p:spPr>
          <a:xfrm rot="5400000">
            <a:off x="7070918" y="1736914"/>
            <a:ext cx="6858002" cy="3384162"/>
          </a:xfrm>
          <a:prstGeom prst="rect">
            <a:avLst/>
          </a:prstGeom>
        </p:spPr>
      </p:pic>
      <p:sp>
        <p:nvSpPr>
          <p:cNvPr id="117" name="Rectangle 18">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5305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8" name="Symbol zastępczy tekstu 3">
            <a:extLst>
              <a:ext uri="{FF2B5EF4-FFF2-40B4-BE49-F238E27FC236}">
                <a16:creationId xmlns:a16="http://schemas.microsoft.com/office/drawing/2014/main" id="{479A080E-D02C-7280-E18A-5D6551195DED}"/>
              </a:ext>
            </a:extLst>
          </p:cNvPr>
          <p:cNvGraphicFramePr/>
          <p:nvPr>
            <p:extLst>
              <p:ext uri="{D42A27DB-BD31-4B8C-83A1-F6EECF244321}">
                <p14:modId xmlns:p14="http://schemas.microsoft.com/office/powerpoint/2010/main" val="4234832448"/>
              </p:ext>
            </p:extLst>
          </p:nvPr>
        </p:nvGraphicFramePr>
        <p:xfrm>
          <a:off x="4612954" y="434435"/>
          <a:ext cx="3821158" cy="6354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395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46E27D-E93F-97D7-FB39-9D3EE7A81576}"/>
              </a:ext>
            </a:extLst>
          </p:cNvPr>
          <p:cNvSpPr>
            <a:spLocks noGrp="1"/>
          </p:cNvSpPr>
          <p:nvPr>
            <p:ph type="title"/>
          </p:nvPr>
        </p:nvSpPr>
        <p:spPr>
          <a:xfrm>
            <a:off x="273191" y="-253186"/>
            <a:ext cx="4368602" cy="1956841"/>
          </a:xfrm>
        </p:spPr>
        <p:txBody>
          <a:bodyPr anchor="b">
            <a:normAutofit/>
          </a:bodyPr>
          <a:lstStyle/>
          <a:p>
            <a:r>
              <a:rPr lang="pl-PL" sz="5400">
                <a:cs typeface="Calibri Light"/>
              </a:rPr>
              <a:t>TUCK SHOP</a:t>
            </a:r>
            <a:endParaRPr lang="pl-PL" sz="5400"/>
          </a:p>
        </p:txBody>
      </p:sp>
      <p:sp>
        <p:nvSpPr>
          <p:cNvPr id="3" name="Symbol zastępczy zawartości 2">
            <a:extLst>
              <a:ext uri="{FF2B5EF4-FFF2-40B4-BE49-F238E27FC236}">
                <a16:creationId xmlns:a16="http://schemas.microsoft.com/office/drawing/2014/main" id="{B621E808-2835-7C3D-910B-C4EA5DA9BAEF}"/>
              </a:ext>
            </a:extLst>
          </p:cNvPr>
          <p:cNvSpPr>
            <a:spLocks noGrp="1"/>
          </p:cNvSpPr>
          <p:nvPr>
            <p:ph idx="1"/>
          </p:nvPr>
        </p:nvSpPr>
        <p:spPr>
          <a:xfrm>
            <a:off x="271909" y="1901798"/>
            <a:ext cx="5038942" cy="4556031"/>
          </a:xfrm>
        </p:spPr>
        <p:txBody>
          <a:bodyPr vert="horz" lIns="91440" tIns="45720" rIns="91440" bIns="45720" rtlCol="0" anchor="t">
            <a:noAutofit/>
          </a:bodyPr>
          <a:lstStyle/>
          <a:p>
            <a:pPr marL="0" indent="0">
              <a:spcBef>
                <a:spcPts val="0"/>
              </a:spcBef>
              <a:buNone/>
            </a:pPr>
            <a:r>
              <a:rPr lang="en-US" dirty="0">
                <a:latin typeface="Calibri"/>
                <a:cs typeface="Calibri"/>
              </a:rPr>
              <a:t>This photo shows our </a:t>
            </a:r>
            <a:r>
              <a:rPr lang="pl-PL" dirty="0" err="1">
                <a:latin typeface="Calibri"/>
                <a:cs typeface="Calibri"/>
              </a:rPr>
              <a:t>tuck</a:t>
            </a:r>
            <a:r>
              <a:rPr lang="pl-PL" dirty="0">
                <a:latin typeface="Calibri"/>
                <a:cs typeface="Calibri"/>
              </a:rPr>
              <a:t> </a:t>
            </a:r>
            <a:r>
              <a:rPr lang="en-US" dirty="0">
                <a:latin typeface="Calibri"/>
                <a:cs typeface="Calibri"/>
              </a:rPr>
              <a:t>shop. You can buy a lot of things here.</a:t>
            </a:r>
            <a:endParaRPr lang="pl-PL">
              <a:latin typeface="Calibri"/>
              <a:ea typeface="+mn-lt"/>
              <a:cs typeface="+mn-lt"/>
            </a:endParaRPr>
          </a:p>
          <a:p>
            <a:pPr>
              <a:spcBef>
                <a:spcPts val="0"/>
              </a:spcBef>
            </a:pPr>
            <a:endParaRPr lang="en-US" dirty="0">
              <a:latin typeface="Calibri"/>
              <a:ea typeface="+mn-lt"/>
              <a:cs typeface="+mn-lt"/>
            </a:endParaRPr>
          </a:p>
          <a:p>
            <a:pPr marL="0" indent="0">
              <a:spcBef>
                <a:spcPts val="0"/>
              </a:spcBef>
              <a:buNone/>
            </a:pPr>
            <a:r>
              <a:rPr lang="en-US" dirty="0">
                <a:latin typeface="Calibri"/>
                <a:cs typeface="Calibri"/>
              </a:rPr>
              <a:t>The cashier is very nice. You may find </a:t>
            </a:r>
            <a:r>
              <a:rPr lang="pl-PL" dirty="0" err="1">
                <a:latin typeface="Calibri"/>
                <a:cs typeface="Calibri"/>
              </a:rPr>
              <a:t>here</a:t>
            </a:r>
            <a:r>
              <a:rPr lang="pl-PL" dirty="0">
                <a:latin typeface="Calibri"/>
                <a:cs typeface="Calibri"/>
              </a:rPr>
              <a:t> </a:t>
            </a:r>
            <a:r>
              <a:rPr lang="en-US" dirty="0">
                <a:latin typeface="Calibri"/>
                <a:cs typeface="Calibri"/>
              </a:rPr>
              <a:t>different</a:t>
            </a:r>
            <a:endParaRPr lang="pl-PL">
              <a:latin typeface="Calibri"/>
              <a:cs typeface="Calibri"/>
            </a:endParaRPr>
          </a:p>
          <a:p>
            <a:pPr marL="0" indent="0">
              <a:spcBef>
                <a:spcPts val="0"/>
              </a:spcBef>
              <a:buNone/>
            </a:pPr>
            <a:r>
              <a:rPr lang="en-US" dirty="0">
                <a:latin typeface="Calibri"/>
                <a:cs typeface="Calibri"/>
              </a:rPr>
              <a:t> snacks</a:t>
            </a:r>
            <a:r>
              <a:rPr lang="pl-PL" dirty="0">
                <a:latin typeface="Calibri"/>
                <a:cs typeface="Calibri"/>
              </a:rPr>
              <a:t>, </a:t>
            </a:r>
            <a:r>
              <a:rPr lang="pl-PL" err="1">
                <a:latin typeface="Calibri"/>
                <a:cs typeface="Calibri"/>
              </a:rPr>
              <a:t>such</a:t>
            </a:r>
            <a:r>
              <a:rPr lang="pl-PL" dirty="0">
                <a:latin typeface="Calibri"/>
                <a:cs typeface="Calibri"/>
              </a:rPr>
              <a:t> as </a:t>
            </a:r>
            <a:r>
              <a:rPr lang="en-US" dirty="0">
                <a:latin typeface="Calibri"/>
                <a:cs typeface="Calibri"/>
              </a:rPr>
              <a:t>chips, </a:t>
            </a:r>
            <a:endParaRPr lang="pl-PL">
              <a:latin typeface="Calibri"/>
              <a:cs typeface="Calibri"/>
            </a:endParaRPr>
          </a:p>
          <a:p>
            <a:pPr marL="0" indent="0">
              <a:spcBef>
                <a:spcPts val="0"/>
              </a:spcBef>
              <a:buNone/>
            </a:pPr>
            <a:r>
              <a:rPr lang="en-US" err="1">
                <a:latin typeface="Calibri"/>
                <a:cs typeface="Calibri"/>
              </a:rPr>
              <a:t>cornsticks</a:t>
            </a:r>
            <a:r>
              <a:rPr lang="en-US" dirty="0">
                <a:latin typeface="Calibri"/>
                <a:cs typeface="Calibri"/>
              </a:rPr>
              <a:t> and soda.</a:t>
            </a:r>
            <a:endParaRPr lang="pl-PL">
              <a:latin typeface="Calibri"/>
              <a:ea typeface="+mn-lt"/>
              <a:cs typeface="+mn-lt"/>
            </a:endParaRPr>
          </a:p>
          <a:p>
            <a:endParaRPr lang="pl-PL" sz="2000" dirty="0">
              <a:latin typeface="Calibri"/>
              <a:cs typeface="Calibri"/>
            </a:endParaRPr>
          </a:p>
        </p:txBody>
      </p:sp>
      <p:pic>
        <p:nvPicPr>
          <p:cNvPr id="5" name="Google Shape;22;p1" descr="A picture containing text, indoor, shelf, cluttered&#10;&#10;Description automatically generated">
            <a:extLst>
              <a:ext uri="{FF2B5EF4-FFF2-40B4-BE49-F238E27FC236}">
                <a16:creationId xmlns:a16="http://schemas.microsoft.com/office/drawing/2014/main" id="{0AFE4F6F-0AAF-B0A0-E4A0-B263BCFC13D3}"/>
              </a:ext>
            </a:extLst>
          </p:cNvPr>
          <p:cNvPicPr preferRelativeResize="0"/>
          <p:nvPr/>
        </p:nvPicPr>
        <p:blipFill rotWithShape="1">
          <a:blip r:embed="rId2"/>
          <a:srcRect l="5058" r="254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61256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9">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ytuł 2">
            <a:extLst>
              <a:ext uri="{FF2B5EF4-FFF2-40B4-BE49-F238E27FC236}">
                <a16:creationId xmlns:a16="http://schemas.microsoft.com/office/drawing/2014/main" id="{6F7F66A7-DC6E-5A66-CE44-959A02A22CC9}"/>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a:t>SCHOOL VENDING MACHINE</a:t>
            </a:r>
          </a:p>
        </p:txBody>
      </p:sp>
      <p:sp>
        <p:nvSpPr>
          <p:cNvPr id="42" name="Rectangle 11">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ymbol zastępczy tekstu 3">
            <a:extLst>
              <a:ext uri="{FF2B5EF4-FFF2-40B4-BE49-F238E27FC236}">
                <a16:creationId xmlns:a16="http://schemas.microsoft.com/office/drawing/2014/main" id="{9C5CB132-1BA2-86F9-BB22-A7705E362DE3}"/>
              </a:ext>
            </a:extLst>
          </p:cNvPr>
          <p:cNvSpPr>
            <a:spLocks noGrp="1"/>
          </p:cNvSpPr>
          <p:nvPr>
            <p:ph type="body" sz="half" idx="2"/>
          </p:nvPr>
        </p:nvSpPr>
        <p:spPr>
          <a:xfrm>
            <a:off x="639270" y="3355848"/>
            <a:ext cx="6244957" cy="2825496"/>
          </a:xfrm>
        </p:spPr>
        <p:txBody>
          <a:bodyPr vert="horz" lIns="91440" tIns="45720" rIns="91440" bIns="45720" rtlCol="0" anchor="t">
            <a:normAutofit/>
          </a:bodyPr>
          <a:lstStyle/>
          <a:p>
            <a:r>
              <a:rPr lang="en-US" sz="2800" dirty="0">
                <a:latin typeface="Calibri"/>
                <a:cs typeface="Calibri Light"/>
              </a:rPr>
              <a:t>Here we buy food and drinks. It's next to the gym and the reception.</a:t>
            </a:r>
            <a:endParaRPr lang="en-US" sz="2800">
              <a:latin typeface="Calibri"/>
              <a:ea typeface="Calibri"/>
              <a:cs typeface="Calibri Light"/>
            </a:endParaRPr>
          </a:p>
          <a:p>
            <a:r>
              <a:rPr lang="en-US" sz="2800" dirty="0">
                <a:latin typeface="Calibri"/>
                <a:cs typeface="Calibri Light"/>
              </a:rPr>
              <a:t>We especially like snacks such as pretzels or chips.</a:t>
            </a:r>
            <a:endParaRPr lang="en-US" sz="2800">
              <a:latin typeface="Calibri"/>
              <a:ea typeface="Calibri"/>
              <a:cs typeface="Calibri"/>
            </a:endParaRPr>
          </a:p>
        </p:txBody>
      </p:sp>
      <p:pic>
        <p:nvPicPr>
          <p:cNvPr id="5" name="Obraz 5" descr="Obraz zawierający tekst, automat sprzedający, kilka&#10;&#10;Opis wygenerowany automatycznie">
            <a:extLst>
              <a:ext uri="{FF2B5EF4-FFF2-40B4-BE49-F238E27FC236}">
                <a16:creationId xmlns:a16="http://schemas.microsoft.com/office/drawing/2014/main" id="{C3C534A7-4EB9-4717-5161-F44F31248F3B}"/>
              </a:ext>
            </a:extLst>
          </p:cNvPr>
          <p:cNvPicPr>
            <a:picLocks noGrp="1" noChangeAspect="1"/>
          </p:cNvPicPr>
          <p:nvPr>
            <p:ph type="pic" idx="1"/>
          </p:nvPr>
        </p:nvPicPr>
        <p:blipFill rotWithShape="1">
          <a:blip r:embed="rId2"/>
          <a:srcRect r="38035" b="-2"/>
          <a:stretch/>
        </p:blipFill>
        <p:spPr>
          <a:xfrm rot="5400000">
            <a:off x="6920483" y="1367028"/>
            <a:ext cx="5577840" cy="4050792"/>
          </a:xfrm>
          <a:prstGeom prst="rect">
            <a:avLst/>
          </a:prstGeom>
        </p:spPr>
      </p:pic>
    </p:spTree>
    <p:extLst>
      <p:ext uri="{BB962C8B-B14F-4D97-AF65-F5344CB8AC3E}">
        <p14:creationId xmlns:p14="http://schemas.microsoft.com/office/powerpoint/2010/main" val="124017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C0DAD39-1B84-AE3D-2005-863A61ACFFE7}"/>
              </a:ext>
            </a:extLst>
          </p:cNvPr>
          <p:cNvSpPr>
            <a:spLocks noGrp="1"/>
          </p:cNvSpPr>
          <p:nvPr>
            <p:ph type="title"/>
          </p:nvPr>
        </p:nvSpPr>
        <p:spPr>
          <a:xfrm>
            <a:off x="838201" y="345810"/>
            <a:ext cx="5120561" cy="1325563"/>
          </a:xfrm>
        </p:spPr>
        <p:txBody>
          <a:bodyPr>
            <a:normAutofit/>
          </a:bodyPr>
          <a:lstStyle/>
          <a:p>
            <a:r>
              <a:rPr lang="pl-PL" dirty="0">
                <a:cs typeface="Arial"/>
              </a:rPr>
              <a:t>CORRIDORS</a:t>
            </a:r>
            <a:endParaRPr lang="pl-PL"/>
          </a:p>
        </p:txBody>
      </p:sp>
      <p:sp>
        <p:nvSpPr>
          <p:cNvPr id="28" name="Content Placeholder 27">
            <a:extLst>
              <a:ext uri="{FF2B5EF4-FFF2-40B4-BE49-F238E27FC236}">
                <a16:creationId xmlns:a16="http://schemas.microsoft.com/office/drawing/2014/main" id="{8A3EAF34-07E0-4D44-2E2D-7D10E83268EE}"/>
              </a:ext>
            </a:extLst>
          </p:cNvPr>
          <p:cNvSpPr>
            <a:spLocks noGrp="1"/>
          </p:cNvSpPr>
          <p:nvPr>
            <p:ph idx="1"/>
          </p:nvPr>
        </p:nvSpPr>
        <p:spPr>
          <a:xfrm>
            <a:off x="838201" y="1825625"/>
            <a:ext cx="5092194" cy="4351338"/>
          </a:xfrm>
        </p:spPr>
        <p:txBody>
          <a:bodyPr vert="horz" lIns="91440" tIns="45720" rIns="91440" bIns="45720" rtlCol="0" anchor="t">
            <a:normAutofit/>
          </a:bodyPr>
          <a:lstStyle/>
          <a:p>
            <a:pPr marL="6350" indent="0">
              <a:buNone/>
            </a:pPr>
            <a:r>
              <a:rPr lang="en" dirty="0">
                <a:latin typeface="Calibri"/>
                <a:ea typeface="+mn-lt"/>
                <a:cs typeface="+mn-lt"/>
              </a:rPr>
              <a:t>The corridors in our school are extremely long. </a:t>
            </a:r>
          </a:p>
          <a:p>
            <a:pPr marL="6350" indent="0">
              <a:buNone/>
            </a:pPr>
            <a:r>
              <a:rPr lang="en" dirty="0">
                <a:latin typeface="Calibri"/>
                <a:ea typeface="+mn-lt"/>
                <a:cs typeface="+mn-lt"/>
              </a:rPr>
              <a:t>The classrooms are located on both sides of the corridors on all floors except the ground floor.</a:t>
            </a:r>
            <a:endParaRPr lang="en">
              <a:latin typeface="Calibri"/>
              <a:ea typeface="+mn-lt"/>
              <a:cs typeface="Arial"/>
            </a:endParaRPr>
          </a:p>
          <a:p>
            <a:pPr marL="6350" indent="0">
              <a:buNone/>
            </a:pPr>
            <a:r>
              <a:rPr lang="en" dirty="0">
                <a:latin typeface="Calibri"/>
                <a:ea typeface="+mn-lt"/>
                <a:cs typeface="+mn-lt"/>
              </a:rPr>
              <a:t> Students spend their breaks here, playing and eating breakfast or lunch.</a:t>
            </a:r>
            <a:endParaRPr lang="en">
              <a:latin typeface="Calibri"/>
              <a:cs typeface="Arial"/>
            </a:endParaRPr>
          </a:p>
        </p:txBody>
      </p:sp>
      <p:sp>
        <p:nvSpPr>
          <p:cNvPr id="48" name="Oval 3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Obraz 7" descr="Obraz zawierający podłoga, w pomieszczeniu, ściana, budynek&#10;&#10;Opis wygenerowany automatycznie">
            <a:extLst>
              <a:ext uri="{FF2B5EF4-FFF2-40B4-BE49-F238E27FC236}">
                <a16:creationId xmlns:a16="http://schemas.microsoft.com/office/drawing/2014/main" id="{5384B2DF-D25C-DCC8-6B74-732A93CF3230}"/>
              </a:ext>
            </a:extLst>
          </p:cNvPr>
          <p:cNvPicPr>
            <a:picLocks noChangeAspect="1"/>
          </p:cNvPicPr>
          <p:nvPr/>
        </p:nvPicPr>
        <p:blipFill rotWithShape="1">
          <a:blip r:embed="rId2"/>
          <a:srcRect b="27565"/>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50" name="Arc 3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Obraz 8" descr="Obraz zawierający ściana, podłoga, w pomieszczeniu, żółty&#10;&#10;Opis wygenerowany automatycznie">
            <a:extLst>
              <a:ext uri="{FF2B5EF4-FFF2-40B4-BE49-F238E27FC236}">
                <a16:creationId xmlns:a16="http://schemas.microsoft.com/office/drawing/2014/main" id="{7D71275F-3B7C-9320-A347-9F39222ED8A6}"/>
              </a:ext>
            </a:extLst>
          </p:cNvPr>
          <p:cNvPicPr>
            <a:picLocks noChangeAspect="1"/>
          </p:cNvPicPr>
          <p:nvPr/>
        </p:nvPicPr>
        <p:blipFill rotWithShape="1">
          <a:blip r:embed="rId3"/>
          <a:srcRect t="17008" r="-1" b="18677"/>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57837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F55F3B2-0FDF-8F77-66E8-7D1E084510A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CLOAKROOM</a:t>
            </a:r>
          </a:p>
        </p:txBody>
      </p:sp>
      <p:sp>
        <p:nvSpPr>
          <p:cNvPr id="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ymbol zastępczy tekstu 3">
            <a:extLst>
              <a:ext uri="{FF2B5EF4-FFF2-40B4-BE49-F238E27FC236}">
                <a16:creationId xmlns:a16="http://schemas.microsoft.com/office/drawing/2014/main" id="{B2EEE0A2-5594-4B5E-FEF4-00F1D39B6963}"/>
              </a:ext>
            </a:extLst>
          </p:cNvPr>
          <p:cNvSpPr>
            <a:spLocks noGrp="1"/>
          </p:cNvSpPr>
          <p:nvPr>
            <p:ph type="body" sz="half" idx="2"/>
          </p:nvPr>
        </p:nvSpPr>
        <p:spPr>
          <a:xfrm>
            <a:off x="640080" y="2872899"/>
            <a:ext cx="4243589" cy="3840213"/>
          </a:xfrm>
        </p:spPr>
        <p:txBody>
          <a:bodyPr vert="horz" lIns="91440" tIns="45720" rIns="91440" bIns="45720" rtlCol="0" anchor="t">
            <a:noAutofit/>
          </a:bodyPr>
          <a:lstStyle/>
          <a:p>
            <a:r>
              <a:rPr lang="en-US" sz="2800" dirty="0">
                <a:latin typeface="Calibri"/>
                <a:cs typeface="Calibri Light"/>
              </a:rPr>
              <a:t>The cloakroom is very big, it has over 800 lockers.</a:t>
            </a:r>
          </a:p>
          <a:p>
            <a:r>
              <a:rPr lang="en-US" sz="2800" dirty="0">
                <a:latin typeface="Calibri"/>
                <a:cs typeface="Calibri Light"/>
              </a:rPr>
              <a:t>The lockers are in many different </a:t>
            </a:r>
            <a:r>
              <a:rPr lang="en-US" sz="2800" dirty="0" err="1">
                <a:latin typeface="Calibri"/>
                <a:cs typeface="Calibri Light"/>
              </a:rPr>
              <a:t>colours</a:t>
            </a:r>
            <a:r>
              <a:rPr lang="en-US" sz="2800" dirty="0">
                <a:latin typeface="Calibri"/>
                <a:cs typeface="Calibri Light"/>
              </a:rPr>
              <a:t> :red, blue, yellow.</a:t>
            </a:r>
          </a:p>
          <a:p>
            <a:r>
              <a:rPr lang="en-US" sz="2800" dirty="0">
                <a:latin typeface="Calibri"/>
                <a:cs typeface="Calibri Light"/>
              </a:rPr>
              <a:t>During the break there are  many students here. </a:t>
            </a:r>
          </a:p>
          <a:p>
            <a:r>
              <a:rPr lang="en-US" sz="2800" dirty="0">
                <a:latin typeface="Calibri"/>
                <a:cs typeface="Calibri Light"/>
              </a:rPr>
              <a:t>We keep our things in these lockers.</a:t>
            </a:r>
          </a:p>
          <a:p>
            <a:pPr indent="-228600">
              <a:buFont typeface="Arial" panose="020B0604020202020204" pitchFamily="34" charset="0"/>
              <a:buChar char="•"/>
            </a:pPr>
            <a:endParaRPr lang="en-US" sz="2200" dirty="0">
              <a:latin typeface="Calibri"/>
              <a:cs typeface="Calibri Light"/>
            </a:endParaRPr>
          </a:p>
        </p:txBody>
      </p:sp>
      <p:pic>
        <p:nvPicPr>
          <p:cNvPr id="5" name="Obraz 5" descr="Obraz zawierający podłoże, wewnątrz, sufit, metro&#10;&#10;Opis wygenerowany automatycznie">
            <a:extLst>
              <a:ext uri="{FF2B5EF4-FFF2-40B4-BE49-F238E27FC236}">
                <a16:creationId xmlns:a16="http://schemas.microsoft.com/office/drawing/2014/main" id="{F4B6BF2A-8B9E-466A-B247-13A788302DF7}"/>
              </a:ext>
            </a:extLst>
          </p:cNvPr>
          <p:cNvPicPr>
            <a:picLocks noGrp="1" noChangeAspect="1"/>
          </p:cNvPicPr>
          <p:nvPr>
            <p:ph idx="1"/>
          </p:nvPr>
        </p:nvPicPr>
        <p:blipFill rotWithShape="1">
          <a:blip r:embed="rId2"/>
          <a:srcRect t="23415" b="2025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1763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7" descr="Obraz zawierający krawat, czerwony, noszenie, ubrany&#10;&#10;Opis wygenerowany automatycznie">
            <a:extLst>
              <a:ext uri="{FF2B5EF4-FFF2-40B4-BE49-F238E27FC236}">
                <a16:creationId xmlns:a16="http://schemas.microsoft.com/office/drawing/2014/main" id="{48572799-D1DE-B542-F140-F8AEF79547D8}"/>
              </a:ext>
            </a:extLst>
          </p:cNvPr>
          <p:cNvPicPr>
            <a:picLocks noChangeAspect="1"/>
          </p:cNvPicPr>
          <p:nvPr/>
        </p:nvPicPr>
        <p:blipFill rotWithShape="1">
          <a:blip r:embed="rId2"/>
          <a:srcRect r="3" b="713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2" name="Tytuł 1">
            <a:extLst>
              <a:ext uri="{FF2B5EF4-FFF2-40B4-BE49-F238E27FC236}">
                <a16:creationId xmlns:a16="http://schemas.microsoft.com/office/drawing/2014/main" id="{A0CF91A3-50E0-BB6C-C55F-ABAD6A3B8E90}"/>
              </a:ext>
            </a:extLst>
          </p:cNvPr>
          <p:cNvSpPr>
            <a:spLocks noGrp="1"/>
          </p:cNvSpPr>
          <p:nvPr>
            <p:ph type="title"/>
          </p:nvPr>
        </p:nvSpPr>
        <p:spPr>
          <a:xfrm>
            <a:off x="448056" y="685800"/>
            <a:ext cx="4922338" cy="1325563"/>
          </a:xfrm>
        </p:spPr>
        <p:txBody>
          <a:bodyPr vert="horz" lIns="91440" tIns="45720" rIns="91440" bIns="45720" rtlCol="0" anchor="ctr">
            <a:normAutofit fontScale="90000"/>
          </a:bodyPr>
          <a:lstStyle/>
          <a:p>
            <a:br>
              <a:rPr lang="en-US" sz="1600" kern="1200" dirty="0"/>
            </a:br>
            <a:r>
              <a:rPr lang="en-US" sz="4000" kern="1200" dirty="0">
                <a:latin typeface="+mj-lt"/>
                <a:ea typeface="+mj-ea"/>
                <a:cs typeface="+mj-cs"/>
              </a:rPr>
              <a:t>GYM </a:t>
            </a:r>
            <a:br>
              <a:rPr lang="en-US" sz="1600" kern="1200" dirty="0"/>
            </a:br>
            <a:br>
              <a:rPr lang="en-US" sz="1600" kern="1200" dirty="0"/>
            </a:br>
            <a:br>
              <a:rPr lang="en-US" sz="1600" kern="1200" dirty="0"/>
            </a:br>
            <a:endParaRPr lang="en-US" sz="1600" kern="1200">
              <a:solidFill>
                <a:schemeClr val="tx1"/>
              </a:solidFill>
              <a:latin typeface="+mj-lt"/>
              <a:ea typeface="+mj-ea"/>
              <a:cs typeface="+mj-cs"/>
            </a:endParaRPr>
          </a:p>
        </p:txBody>
      </p:sp>
      <p:pic>
        <p:nvPicPr>
          <p:cNvPr id="5" name="Obraz 5" descr="Obraz zawierający kolorowy, różny, zdobione, zawierający&#10;&#10;Opis wygenerowany automatycznie">
            <a:extLst>
              <a:ext uri="{FF2B5EF4-FFF2-40B4-BE49-F238E27FC236}">
                <a16:creationId xmlns:a16="http://schemas.microsoft.com/office/drawing/2014/main" id="{AC890AAB-ABF3-5951-F973-8A6836E65618}"/>
              </a:ext>
            </a:extLst>
          </p:cNvPr>
          <p:cNvPicPr>
            <a:picLocks noGrp="1" noChangeAspect="1"/>
          </p:cNvPicPr>
          <p:nvPr>
            <p:ph idx="1"/>
          </p:nvPr>
        </p:nvPicPr>
        <p:blipFill rotWithShape="1">
          <a:blip r:embed="rId3"/>
          <a:srcRect l="15510" r="14876"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sp>
        <p:nvSpPr>
          <p:cNvPr id="4" name="Symbol zastępczy tekstu 3">
            <a:extLst>
              <a:ext uri="{FF2B5EF4-FFF2-40B4-BE49-F238E27FC236}">
                <a16:creationId xmlns:a16="http://schemas.microsoft.com/office/drawing/2014/main" id="{46849243-C0A5-F968-8425-E6300F301617}"/>
              </a:ext>
            </a:extLst>
          </p:cNvPr>
          <p:cNvSpPr>
            <a:spLocks noGrp="1"/>
          </p:cNvSpPr>
          <p:nvPr>
            <p:ph type="body" sz="half" idx="2"/>
          </p:nvPr>
        </p:nvSpPr>
        <p:spPr>
          <a:xfrm>
            <a:off x="165834" y="1018822"/>
            <a:ext cx="5359782" cy="3666744"/>
          </a:xfrm>
        </p:spPr>
        <p:txBody>
          <a:bodyPr vert="horz" lIns="91440" tIns="45720" rIns="91440" bIns="45720" rtlCol="0" anchor="t">
            <a:normAutofit fontScale="92500" lnSpcReduction="20000"/>
          </a:bodyPr>
          <a:lstStyle/>
          <a:p>
            <a:pPr indent="-228600">
              <a:spcBef>
                <a:spcPts val="1000"/>
              </a:spcBef>
              <a:buFont typeface="Arial" panose="020B0604020202020204" pitchFamily="34" charset="0"/>
              <a:buChar char="•"/>
            </a:pPr>
            <a:endParaRPr lang="en-US" sz="2000" dirty="0">
              <a:latin typeface="Calibri "/>
              <a:cs typeface="Calibri Light"/>
            </a:endParaRPr>
          </a:p>
          <a:p>
            <a:pPr indent="-228600">
              <a:spcBef>
                <a:spcPts val="1000"/>
              </a:spcBef>
              <a:buFont typeface="Arial" panose="020B0604020202020204" pitchFamily="34" charset="0"/>
              <a:buChar char="•"/>
            </a:pPr>
            <a:endParaRPr lang="en-US" sz="2000" dirty="0">
              <a:latin typeface="Calibri "/>
              <a:cs typeface="Calibri Light"/>
            </a:endParaRPr>
          </a:p>
          <a:p>
            <a:pPr indent="-228600">
              <a:spcBef>
                <a:spcPts val="1000"/>
              </a:spcBef>
              <a:buFont typeface="Arial" panose="020B0604020202020204" pitchFamily="34" charset="0"/>
              <a:buChar char="•"/>
            </a:pPr>
            <a:endParaRPr lang="en-US" sz="2000" dirty="0">
              <a:latin typeface="Calibri "/>
              <a:cs typeface="Calibri Light"/>
            </a:endParaRPr>
          </a:p>
          <a:p>
            <a:r>
              <a:rPr lang="en-US" sz="2800" dirty="0">
                <a:latin typeface="Calibri "/>
                <a:cs typeface="Calibri Light"/>
              </a:rPr>
              <a:t>In the gym we have PE classes. </a:t>
            </a:r>
          </a:p>
          <a:p>
            <a:pPr indent="-228600">
              <a:buFont typeface="Arial" panose="020B0604020202020204" pitchFamily="34" charset="0"/>
              <a:buChar char="•"/>
            </a:pPr>
            <a:endParaRPr lang="en-US" sz="2800" dirty="0">
              <a:latin typeface="Calibri "/>
              <a:cs typeface="Calibri Light"/>
            </a:endParaRPr>
          </a:p>
          <a:p>
            <a:pPr>
              <a:spcBef>
                <a:spcPts val="1000"/>
              </a:spcBef>
            </a:pPr>
            <a:r>
              <a:rPr lang="en-US" sz="2800" dirty="0">
                <a:latin typeface="Calibri "/>
                <a:cs typeface="Calibri Light"/>
              </a:rPr>
              <a:t>We play sports such as basketball, football, handball and volleyball.</a:t>
            </a:r>
          </a:p>
          <a:p>
            <a:pPr indent="-228600">
              <a:buFont typeface="Arial" panose="020B0604020202020204" pitchFamily="34" charset="0"/>
              <a:buChar char="•"/>
            </a:pPr>
            <a:endParaRPr lang="en-US" sz="2800" dirty="0">
              <a:latin typeface="Calibri "/>
              <a:cs typeface="Calibri Light"/>
            </a:endParaRPr>
          </a:p>
          <a:p>
            <a:pPr>
              <a:spcBef>
                <a:spcPts val="1000"/>
              </a:spcBef>
            </a:pPr>
            <a:r>
              <a:rPr lang="en-US" sz="2800" dirty="0">
                <a:latin typeface="Calibri "/>
                <a:cs typeface="Calibri Light"/>
              </a:rPr>
              <a:t>Next to the gym, there is a little room with some sport equipment. </a:t>
            </a:r>
          </a:p>
        </p:txBody>
      </p:sp>
      <p:pic>
        <p:nvPicPr>
          <p:cNvPr id="7" name="Obraz 7" descr="Obraz zawierający wewnątrz, sufit, podłoże, kilka&#10;&#10;Opis wygenerowany automatycznie">
            <a:extLst>
              <a:ext uri="{FF2B5EF4-FFF2-40B4-BE49-F238E27FC236}">
                <a16:creationId xmlns:a16="http://schemas.microsoft.com/office/drawing/2014/main" id="{48EDFC7F-A4AA-F76E-DC5F-988636A7480E}"/>
              </a:ext>
            </a:extLst>
          </p:cNvPr>
          <p:cNvPicPr>
            <a:picLocks noChangeAspect="1"/>
          </p:cNvPicPr>
          <p:nvPr/>
        </p:nvPicPr>
        <p:blipFill rotWithShape="1">
          <a:blip r:embed="rId4"/>
          <a:srcRect t="14660" r="-1" b="-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41616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0</TotalTime>
  <Words>809</Words>
  <Application>Microsoft Office PowerPoint</Application>
  <PresentationFormat>Panoramiczny</PresentationFormat>
  <Paragraphs>77</Paragraphs>
  <Slides>21</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21</vt:i4>
      </vt:variant>
    </vt:vector>
  </HeadingPairs>
  <TitlesOfParts>
    <vt:vector size="26" baseType="lpstr">
      <vt:lpstr>Arial</vt:lpstr>
      <vt:lpstr>Calibri</vt:lpstr>
      <vt:lpstr>Calibri </vt:lpstr>
      <vt:lpstr>Calibri Light</vt:lpstr>
      <vt:lpstr>Office Theme</vt:lpstr>
      <vt:lpstr>WELCOME TO PRIMARY SCHOOL NO.4 </vt:lpstr>
      <vt:lpstr>OUR LOCATION</vt:lpstr>
      <vt:lpstr>    BASIC FACTS:     </vt:lpstr>
      <vt:lpstr>RECEPTION</vt:lpstr>
      <vt:lpstr>TUCK SHOP</vt:lpstr>
      <vt:lpstr>SCHOOL VENDING MACHINE</vt:lpstr>
      <vt:lpstr>CORRIDORS</vt:lpstr>
      <vt:lpstr>CLOAKROOM</vt:lpstr>
      <vt:lpstr> GYM    </vt:lpstr>
      <vt:lpstr>CANTEEN   </vt:lpstr>
      <vt:lpstr> LIBRARY</vt:lpstr>
      <vt:lpstr>ART CLASS</vt:lpstr>
      <vt:lpstr>IT ROOM</vt:lpstr>
      <vt:lpstr>POLISH CLASSROOM</vt:lpstr>
      <vt:lpstr>BIOLOGY CLASSROOM</vt:lpstr>
      <vt:lpstr>ENGLISH CLASSROOM</vt:lpstr>
      <vt:lpstr>TEACHERS’ ROOM</vt:lpstr>
      <vt:lpstr>SCHOOL COURTYARD</vt:lpstr>
      <vt:lpstr>SCHOOL PLAYGROUND </vt:lpstr>
      <vt:lpstr>SPORTS COURT</vt:lpstr>
      <vt:lpstr>  Hope you like our school as much as we do :)    Thank you for your attention!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SCHOOL</dc:title>
  <dc:creator>Nauczyciel</dc:creator>
  <cp:lastModifiedBy>Adrian Hulak</cp:lastModifiedBy>
  <cp:revision>1342</cp:revision>
  <dcterms:created xsi:type="dcterms:W3CDTF">2023-01-31T10:37:32Z</dcterms:created>
  <dcterms:modified xsi:type="dcterms:W3CDTF">2023-03-19T11:12:58Z</dcterms:modified>
</cp:coreProperties>
</file>